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85" r:id="rId2"/>
    <p:sldId id="284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3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7" r:id="rId44"/>
    <p:sldId id="326" r:id="rId45"/>
    <p:sldId id="328" r:id="rId46"/>
    <p:sldId id="329" r:id="rId47"/>
    <p:sldId id="331" r:id="rId48"/>
    <p:sldId id="330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55589-072F-4C99-81F3-F3BAE80EE5AB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18BE4-5623-4698-B60F-6A65625A2A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2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4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7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6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2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7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62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4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0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76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0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4D1E7-F5C7-4740-A494-A620ED7B7DA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BFAC-D3A1-4C3A-A027-10D48DD68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9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6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2.jp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7.png"/><Relationship Id="rId5" Type="http://schemas.openxmlformats.org/officeDocument/2006/relationships/image" Target="../media/image159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58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78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0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4.png"/><Relationship Id="rId4" Type="http://schemas.openxmlformats.org/officeDocument/2006/relationships/image" Target="../media/image2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4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30B49C7-9AD1-4011-A893-4E0089646E58}"/>
                  </a:ext>
                </a:extLst>
              </p:cNvPr>
              <p:cNvSpPr txBox="1"/>
              <p:nvPr/>
            </p:nvSpPr>
            <p:spPr>
              <a:xfrm>
                <a:off x="838200" y="1796196"/>
                <a:ext cx="10685585" cy="238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In the steepest descent algorithm applied to the quadratic function, at every step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</a:rPr>
                  <a:t> we have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den>
                    </m:f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0B49C7-9AD1-4011-A893-4E008964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6196"/>
                <a:ext cx="10685585" cy="2381358"/>
              </a:xfrm>
              <a:prstGeom prst="rect">
                <a:avLst/>
              </a:prstGeom>
              <a:blipFill rotWithShape="0">
                <a:blip r:embed="rId3"/>
                <a:stretch>
                  <a:fillRect l="-1484" t="-3333" b="-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 flipH="1">
                <a:off x="920262" y="4747846"/>
                <a:ext cx="5175738" cy="1221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B0F0"/>
                    </a:solidFill>
                  </a:rPr>
                  <a:t>Definition</a:t>
                </a:r>
              </a:p>
              <a:p>
                <a:r>
                  <a:rPr lang="en-US" altLang="zh-CN" sz="2800" dirty="0">
                    <a:solidFill>
                      <a:schemeClr val="accent2"/>
                    </a:solidFill>
                  </a:rPr>
                  <a:t>Condition number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0262" y="4747846"/>
                <a:ext cx="5175738" cy="1221296"/>
              </a:xfrm>
              <a:prstGeom prst="rect">
                <a:avLst/>
              </a:prstGeom>
              <a:blipFill rotWithShape="0">
                <a:blip r:embed="rId4"/>
                <a:stretch>
                  <a:fillRect l="-2473" t="-5000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93170" y="5046966"/>
                <a:ext cx="419686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0" y="5046966"/>
                <a:ext cx="4196861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云形标注 7"/>
          <p:cNvSpPr/>
          <p:nvPr/>
        </p:nvSpPr>
        <p:spPr>
          <a:xfrm>
            <a:off x="8475785" y="4935416"/>
            <a:ext cx="1301261" cy="1195754"/>
          </a:xfrm>
          <a:prstGeom prst="cloudCallout">
            <a:avLst>
              <a:gd name="adj1" fmla="val 53942"/>
              <a:gd name="adj2" fmla="val -74537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77046" y="419341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Convergence ratio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 flipH="1">
                <a:off x="838199" y="1690688"/>
                <a:ext cx="10515601" cy="327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Definition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Given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that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that is,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we say that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order of convergence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if </a:t>
                </a:r>
              </a:p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If for all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then we say that the order of convergence is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690688"/>
                <a:ext cx="10515601" cy="3272563"/>
              </a:xfrm>
              <a:prstGeom prst="rect">
                <a:avLst/>
              </a:prstGeom>
              <a:blipFill>
                <a:blip r:embed="rId3"/>
                <a:stretch>
                  <a:fillRect l="-869" t="-1490" r="-116" b="-3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027984" y="4872906"/>
                <a:ext cx="4671648" cy="1704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: sublinear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: 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: </a:t>
                </a:r>
                <a:r>
                  <a:rPr lang="en-US" altLang="zh-CN" sz="2000" dirty="0" err="1">
                    <a:solidFill>
                      <a:schemeClr val="bg1"/>
                    </a:solidFill>
                  </a:rPr>
                  <a:t>superlinear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quadratic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84" y="4872906"/>
                <a:ext cx="4671648" cy="1704313"/>
              </a:xfrm>
              <a:prstGeom prst="rect">
                <a:avLst/>
              </a:prstGeom>
              <a:blipFill rotWithShape="0">
                <a:blip r:embed="rId4"/>
                <a:stretch>
                  <a:fillRect l="-1175" r="-392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4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791289"/>
                <a:ext cx="7807569" cy="2168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Example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&lt;1,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1289"/>
                <a:ext cx="7807569" cy="2168799"/>
              </a:xfrm>
              <a:prstGeom prst="rect">
                <a:avLst/>
              </a:prstGeom>
              <a:blipFill rotWithShape="0">
                <a:blip r:embed="rId3"/>
                <a:stretch>
                  <a:fillRect l="-1250" t="-2247" b="-5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64676" y="4217967"/>
                <a:ext cx="96891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Recall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for sufficiently small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6" y="4217967"/>
                <a:ext cx="9689124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43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8199" y="5306843"/>
                <a:ext cx="10122877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be a sequence converging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the order of convergence (if it exists) is at least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06843"/>
                <a:ext cx="10122877" cy="1247842"/>
              </a:xfrm>
              <a:prstGeom prst="rect">
                <a:avLst/>
              </a:prstGeom>
              <a:blipFill>
                <a:blip r:embed="rId5"/>
                <a:stretch>
                  <a:fillRect l="-903" t="-3922" r="-722"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云形标注 7"/>
          <p:cNvSpPr/>
          <p:nvPr/>
        </p:nvSpPr>
        <p:spPr>
          <a:xfrm>
            <a:off x="7549662" y="5442528"/>
            <a:ext cx="2426677" cy="1044839"/>
          </a:xfrm>
          <a:prstGeom prst="cloudCallout">
            <a:avLst>
              <a:gd name="adj1" fmla="val 55495"/>
              <a:gd name="adj2" fmla="val -10467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023329" y="4291180"/>
                <a:ext cx="199426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→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strictly greater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than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329" y="4291180"/>
                <a:ext cx="1994264" cy="1015663"/>
              </a:xfrm>
              <a:prstGeom prst="rect">
                <a:avLst/>
              </a:prstGeom>
              <a:blipFill>
                <a:blip r:embed="rId6"/>
                <a:stretch>
                  <a:fillRect l="-3058" r="-3058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74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66446" y="1861627"/>
                <a:ext cx="7807569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Example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fixed-step-size with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46" y="1861627"/>
                <a:ext cx="7807569" cy="668260"/>
              </a:xfrm>
              <a:prstGeom prst="rect">
                <a:avLst/>
              </a:prstGeom>
              <a:blipFill>
                <a:blip r:embed="rId3"/>
                <a:stretch>
                  <a:fillRect l="-1171" b="-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66446" y="2864949"/>
                <a:ext cx="96832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 a convergent sequence generated by the steepest descent algorithm. Then, the order of convergence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1 in the worst case; that is, there exists a function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and an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such that the order of convergence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equal to 1.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46" y="2864949"/>
                <a:ext cx="9683262" cy="1938992"/>
              </a:xfrm>
              <a:prstGeom prst="rect">
                <a:avLst/>
              </a:prstGeom>
              <a:blipFill>
                <a:blip r:embed="rId4"/>
                <a:stretch>
                  <a:fillRect l="-944" t="-2516" r="-2454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66446" y="5139003"/>
                <a:ext cx="9683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Lemma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In the steepest descent algorithm,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∀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is an eigenvector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46" y="5139003"/>
                <a:ext cx="9683262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944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26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Newton’s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9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38FE72-2BD5-4398-A523-8EA76294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FBD586A1-87DE-4E5A-99DD-ABF57FF287B7}"/>
                  </a:ext>
                </a:extLst>
              </p:cNvPr>
              <p:cNvSpPr txBox="1"/>
              <p:nvPr/>
            </p:nvSpPr>
            <p:spPr>
              <a:xfrm>
                <a:off x="1961908" y="1753290"/>
                <a:ext cx="2808141" cy="1249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Recall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"(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D586A1-87DE-4E5A-99DD-ABF57FF28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08" y="1753290"/>
                <a:ext cx="2808141" cy="1249125"/>
              </a:xfrm>
              <a:prstGeom prst="rect">
                <a:avLst/>
              </a:prstGeom>
              <a:blipFill>
                <a:blip r:embed="rId3"/>
                <a:stretch>
                  <a:fillRect l="-3478" t="-3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0F41EF5D-6EB4-42EC-A81D-F6D04821CAE3}"/>
                  </a:ext>
                </a:extLst>
              </p:cNvPr>
              <p:cNvSpPr txBox="1"/>
              <p:nvPr/>
            </p:nvSpPr>
            <p:spPr>
              <a:xfrm>
                <a:off x="6641890" y="2008521"/>
                <a:ext cx="29352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Steepest Descent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41EF5D-6EB4-42EC-A81D-F6D04821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890" y="2008521"/>
                <a:ext cx="2935291" cy="738664"/>
              </a:xfrm>
              <a:prstGeom prst="rect">
                <a:avLst/>
              </a:prstGeom>
              <a:blipFill>
                <a:blip r:embed="rId4"/>
                <a:stretch>
                  <a:fillRect l="-6445" t="-12295" r="-2495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十字形 12">
            <a:extLst>
              <a:ext uri="{FF2B5EF4-FFF2-40B4-BE49-F238E27FC236}">
                <a16:creationId xmlns="" xmlns:a16="http://schemas.microsoft.com/office/drawing/2014/main" id="{EAD830EA-97CB-437D-9D6D-20FD82980A87}"/>
              </a:ext>
            </a:extLst>
          </p:cNvPr>
          <p:cNvSpPr/>
          <p:nvPr/>
        </p:nvSpPr>
        <p:spPr>
          <a:xfrm>
            <a:off x="5471583" y="2377852"/>
            <a:ext cx="468772" cy="429006"/>
          </a:xfrm>
          <a:prstGeom prst="plus">
            <a:avLst>
              <a:gd name="adj" fmla="val 41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="" xmlns:a16="http://schemas.microsoft.com/office/drawing/2014/main" id="{779F0EB6-C2B6-462A-93AB-15E208971BD2}"/>
                  </a:ext>
                </a:extLst>
              </p:cNvPr>
              <p:cNvSpPr txBox="1"/>
              <p:nvPr/>
            </p:nvSpPr>
            <p:spPr>
              <a:xfrm>
                <a:off x="680574" y="3299843"/>
                <a:ext cx="639931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)≜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79F0EB6-C2B6-462A-93AB-15E208971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4" y="3299843"/>
                <a:ext cx="6399316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A39642FF-7377-4992-88C7-33DBA4BD198C}"/>
              </a:ext>
            </a:extLst>
          </p:cNvPr>
          <p:cNvGrpSpPr/>
          <p:nvPr/>
        </p:nvGrpSpPr>
        <p:grpSpPr>
          <a:xfrm>
            <a:off x="6276440" y="3264061"/>
            <a:ext cx="5613722" cy="3414954"/>
            <a:chOff x="6276440" y="3264061"/>
            <a:chExt cx="5613722" cy="3414954"/>
          </a:xfrm>
        </p:grpSpPr>
        <p:grpSp>
          <p:nvGrpSpPr>
            <p:cNvPr id="37" name="组合 36">
              <a:extLst>
                <a:ext uri="{FF2B5EF4-FFF2-40B4-BE49-F238E27FC236}">
                  <a16:creationId xmlns="" xmlns:a16="http://schemas.microsoft.com/office/drawing/2014/main" id="{9535B9D2-ADA6-4BD7-8ADB-0FDFFFF6FC53}"/>
                </a:ext>
              </a:extLst>
            </p:cNvPr>
            <p:cNvGrpSpPr/>
            <p:nvPr/>
          </p:nvGrpSpPr>
          <p:grpSpPr>
            <a:xfrm>
              <a:off x="6276440" y="3264061"/>
              <a:ext cx="5613722" cy="3414954"/>
              <a:chOff x="4155311" y="3113590"/>
              <a:chExt cx="5613722" cy="3414954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="" xmlns:a16="http://schemas.microsoft.com/office/drawing/2014/main" id="{5493EBC6-8785-4259-9C2D-1C31A61A2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2658" y="3113590"/>
                <a:ext cx="0" cy="208923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="" xmlns:a16="http://schemas.microsoft.com/office/drawing/2014/main" id="{ADD4B526-C447-45C7-B858-AC012A2FFAD6}"/>
                  </a:ext>
                </a:extLst>
              </p:cNvPr>
              <p:cNvCxnSpPr/>
              <p:nvPr/>
            </p:nvCxnSpPr>
            <p:spPr>
              <a:xfrm flipH="1">
                <a:off x="4155311" y="5202820"/>
                <a:ext cx="1487347" cy="68869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="" xmlns:a16="http://schemas.microsoft.com/office/drawing/2014/main" id="{CE3CCF19-0FEF-47D5-9758-1F4B14F401F7}"/>
                  </a:ext>
                </a:extLst>
              </p:cNvPr>
              <p:cNvCxnSpPr/>
              <p:nvPr/>
            </p:nvCxnSpPr>
            <p:spPr>
              <a:xfrm>
                <a:off x="5642658" y="5202820"/>
                <a:ext cx="41263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任意多边形: 形状 13">
                <a:extLst>
                  <a:ext uri="{FF2B5EF4-FFF2-40B4-BE49-F238E27FC236}">
                    <a16:creationId xmlns="" xmlns:a16="http://schemas.microsoft.com/office/drawing/2014/main" id="{D43DA601-3135-4027-A6A6-807399F8BE14}"/>
                  </a:ext>
                </a:extLst>
              </p:cNvPr>
              <p:cNvSpPr/>
              <p:nvPr/>
            </p:nvSpPr>
            <p:spPr>
              <a:xfrm>
                <a:off x="5874152" y="3518704"/>
                <a:ext cx="3215962" cy="2297994"/>
              </a:xfrm>
              <a:custGeom>
                <a:avLst/>
                <a:gdLst>
                  <a:gd name="connsiteX0" fmla="*/ 0 w 3215962"/>
                  <a:gd name="connsiteY0" fmla="*/ 0 h 2297994"/>
                  <a:gd name="connsiteX1" fmla="*/ 549797 w 3215962"/>
                  <a:gd name="connsiteY1" fmla="*/ 324091 h 2297994"/>
                  <a:gd name="connsiteX2" fmla="*/ 885463 w 3215962"/>
                  <a:gd name="connsiteY2" fmla="*/ 908612 h 2297994"/>
                  <a:gd name="connsiteX3" fmla="*/ 1134319 w 3215962"/>
                  <a:gd name="connsiteY3" fmla="*/ 1967696 h 2297994"/>
                  <a:gd name="connsiteX4" fmla="*/ 1585732 w 3215962"/>
                  <a:gd name="connsiteY4" fmla="*/ 2297574 h 2297994"/>
                  <a:gd name="connsiteX5" fmla="*/ 2118167 w 3215962"/>
                  <a:gd name="connsiteY5" fmla="*/ 1996633 h 2297994"/>
                  <a:gd name="connsiteX6" fmla="*/ 2320724 w 3215962"/>
                  <a:gd name="connsiteY6" fmla="*/ 659757 h 2297994"/>
                  <a:gd name="connsiteX7" fmla="*/ 2702689 w 3215962"/>
                  <a:gd name="connsiteY7" fmla="*/ 393539 h 2297994"/>
                  <a:gd name="connsiteX8" fmla="*/ 3177251 w 3215962"/>
                  <a:gd name="connsiteY8" fmla="*/ 376177 h 2297994"/>
                  <a:gd name="connsiteX9" fmla="*/ 3154101 w 3215962"/>
                  <a:gd name="connsiteY9" fmla="*/ 370390 h 229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15962" h="2297994">
                    <a:moveTo>
                      <a:pt x="0" y="0"/>
                    </a:moveTo>
                    <a:cubicBezTo>
                      <a:pt x="201110" y="86328"/>
                      <a:pt x="402220" y="172656"/>
                      <a:pt x="549797" y="324091"/>
                    </a:cubicBezTo>
                    <a:cubicBezTo>
                      <a:pt x="697374" y="475526"/>
                      <a:pt x="788043" y="634678"/>
                      <a:pt x="885463" y="908612"/>
                    </a:cubicBezTo>
                    <a:cubicBezTo>
                      <a:pt x="982883" y="1182546"/>
                      <a:pt x="1017608" y="1736202"/>
                      <a:pt x="1134319" y="1967696"/>
                    </a:cubicBezTo>
                    <a:cubicBezTo>
                      <a:pt x="1251030" y="2199190"/>
                      <a:pt x="1421757" y="2292751"/>
                      <a:pt x="1585732" y="2297574"/>
                    </a:cubicBezTo>
                    <a:cubicBezTo>
                      <a:pt x="1749707" y="2302397"/>
                      <a:pt x="1995668" y="2269602"/>
                      <a:pt x="2118167" y="1996633"/>
                    </a:cubicBezTo>
                    <a:cubicBezTo>
                      <a:pt x="2240666" y="1723664"/>
                      <a:pt x="2223304" y="926939"/>
                      <a:pt x="2320724" y="659757"/>
                    </a:cubicBezTo>
                    <a:cubicBezTo>
                      <a:pt x="2418144" y="392575"/>
                      <a:pt x="2559935" y="440802"/>
                      <a:pt x="2702689" y="393539"/>
                    </a:cubicBezTo>
                    <a:cubicBezTo>
                      <a:pt x="2845444" y="346276"/>
                      <a:pt x="3102016" y="380035"/>
                      <a:pt x="3177251" y="376177"/>
                    </a:cubicBezTo>
                    <a:cubicBezTo>
                      <a:pt x="3252486" y="372319"/>
                      <a:pt x="3203293" y="371354"/>
                      <a:pt x="3154101" y="37039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="" xmlns:a16="http://schemas.microsoft.com/office/drawing/2014/main" id="{F4614C46-3B13-41FE-8646-6B3031E587CD}"/>
                  </a:ext>
                </a:extLst>
              </p:cNvPr>
              <p:cNvSpPr/>
              <p:nvPr/>
            </p:nvSpPr>
            <p:spPr>
              <a:xfrm>
                <a:off x="6979534" y="5266691"/>
                <a:ext cx="1047510" cy="24306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="" xmlns:a16="http://schemas.microsoft.com/office/drawing/2014/main" id="{5AEB3FB1-FF4A-4E51-81BC-C02961E061BB}"/>
                  </a:ext>
                </a:extLst>
              </p:cNvPr>
              <p:cNvSpPr/>
              <p:nvPr/>
            </p:nvSpPr>
            <p:spPr>
              <a:xfrm>
                <a:off x="6871503" y="4714881"/>
                <a:ext cx="1224987" cy="24306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="" xmlns:a16="http://schemas.microsoft.com/office/drawing/2014/main" id="{A829CF3B-27B3-4B65-A46D-E6635B93D30E}"/>
                  </a:ext>
                </a:extLst>
              </p:cNvPr>
              <p:cNvSpPr/>
              <p:nvPr/>
            </p:nvSpPr>
            <p:spPr>
              <a:xfrm>
                <a:off x="6719104" y="4060912"/>
                <a:ext cx="1212762" cy="25373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="" xmlns:a16="http://schemas.microsoft.com/office/drawing/2014/main" id="{53DDA0F1-B763-41F6-B08C-BB64B2FDB8F9}"/>
                  </a:ext>
                </a:extLst>
              </p:cNvPr>
              <p:cNvSpPr/>
              <p:nvPr/>
            </p:nvSpPr>
            <p:spPr>
              <a:xfrm>
                <a:off x="6817491" y="5544851"/>
                <a:ext cx="92598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="" xmlns:a16="http://schemas.microsoft.com/office/drawing/2014/main" id="{F3A4F48C-E37C-414A-AF34-626BC5EF0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7999" y="4427316"/>
                <a:ext cx="5788" cy="111753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="" xmlns:a16="http://schemas.microsoft.com/office/drawing/2014/main" id="{71AD7A1F-3C8A-40C7-980B-4BC48CEDDE3E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253" y="5315487"/>
                    <a:ext cx="475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1AD7A1F-3C8A-40C7-980B-4BC48CEDDE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253" y="5315487"/>
                    <a:ext cx="47583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任意多边形: 形状 21">
                <a:extLst>
                  <a:ext uri="{FF2B5EF4-FFF2-40B4-BE49-F238E27FC236}">
                    <a16:creationId xmlns="" xmlns:a16="http://schemas.microsoft.com/office/drawing/2014/main" id="{6C1B2EE3-4B12-44F3-8CB8-78EF8FE2066D}"/>
                  </a:ext>
                </a:extLst>
              </p:cNvPr>
              <p:cNvSpPr/>
              <p:nvPr/>
            </p:nvSpPr>
            <p:spPr>
              <a:xfrm>
                <a:off x="6632291" y="3755404"/>
                <a:ext cx="1299575" cy="1749695"/>
              </a:xfrm>
              <a:custGeom>
                <a:avLst/>
                <a:gdLst>
                  <a:gd name="connsiteX0" fmla="*/ 0 w 1579944"/>
                  <a:gd name="connsiteY0" fmla="*/ 0 h 2113718"/>
                  <a:gd name="connsiteX1" fmla="*/ 277792 w 1579944"/>
                  <a:gd name="connsiteY1" fmla="*/ 1209555 h 2113718"/>
                  <a:gd name="connsiteX2" fmla="*/ 798653 w 1579944"/>
                  <a:gd name="connsiteY2" fmla="*/ 2031357 h 2113718"/>
                  <a:gd name="connsiteX3" fmla="*/ 1134319 w 1579944"/>
                  <a:gd name="connsiteY3" fmla="*/ 1967696 h 2113718"/>
                  <a:gd name="connsiteX4" fmla="*/ 1475772 w 1579944"/>
                  <a:gd name="connsiteY4" fmla="*/ 995423 h 2113718"/>
                  <a:gd name="connsiteX5" fmla="*/ 1579944 w 1579944"/>
                  <a:gd name="connsiteY5" fmla="*/ 335666 h 211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9944" h="2113718">
                    <a:moveTo>
                      <a:pt x="0" y="0"/>
                    </a:moveTo>
                    <a:cubicBezTo>
                      <a:pt x="72341" y="435498"/>
                      <a:pt x="144683" y="870996"/>
                      <a:pt x="277792" y="1209555"/>
                    </a:cubicBezTo>
                    <a:cubicBezTo>
                      <a:pt x="410901" y="1548115"/>
                      <a:pt x="655899" y="1905000"/>
                      <a:pt x="798653" y="2031357"/>
                    </a:cubicBezTo>
                    <a:cubicBezTo>
                      <a:pt x="941407" y="2157714"/>
                      <a:pt x="1021466" y="2140352"/>
                      <a:pt x="1134319" y="1967696"/>
                    </a:cubicBezTo>
                    <a:cubicBezTo>
                      <a:pt x="1247172" y="1795040"/>
                      <a:pt x="1401501" y="1267428"/>
                      <a:pt x="1475772" y="995423"/>
                    </a:cubicBezTo>
                    <a:cubicBezTo>
                      <a:pt x="1550043" y="723418"/>
                      <a:pt x="1564993" y="529542"/>
                      <a:pt x="1579944" y="335666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5C2159CA-B2AC-4DFF-AC5A-AE97DC24C3FA}"/>
                  </a:ext>
                </a:extLst>
              </p:cNvPr>
              <p:cNvSpPr/>
              <p:nvPr/>
            </p:nvSpPr>
            <p:spPr>
              <a:xfrm>
                <a:off x="6846425" y="4381018"/>
                <a:ext cx="52090" cy="573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B297A120-309D-4346-8201-C2C6A140B27D}"/>
                  </a:ext>
                </a:extLst>
              </p:cNvPr>
              <p:cNvSpPr/>
              <p:nvPr/>
            </p:nvSpPr>
            <p:spPr>
              <a:xfrm>
                <a:off x="7397220" y="6067079"/>
                <a:ext cx="125328" cy="1326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="" xmlns:a16="http://schemas.microsoft.com/office/drawing/2014/main" id="{ED5643D5-97FC-46A4-89F9-7A4FBA2C597D}"/>
                  </a:ext>
                </a:extLst>
              </p:cNvPr>
              <p:cNvCxnSpPr>
                <a:cxnSpLocks/>
                <a:stCxn id="24" idx="0"/>
                <a:endCxn id="14" idx="4"/>
              </p:cNvCxnSpPr>
              <p:nvPr/>
            </p:nvCxnSpPr>
            <p:spPr>
              <a:xfrm flipV="1">
                <a:off x="7459884" y="5816278"/>
                <a:ext cx="0" cy="250801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="" xmlns:a16="http://schemas.microsoft.com/office/drawing/2014/main" id="{EE2E0828-A7B6-4D5D-AB44-F10268409319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078" y="6159212"/>
                    <a:ext cx="4649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EE2E0828-A7B6-4D5D-AB44-F102684093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2078" y="6159212"/>
                    <a:ext cx="4649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椭圆 31">
                <a:extLst>
                  <a:ext uri="{FF2B5EF4-FFF2-40B4-BE49-F238E27FC236}">
                    <a16:creationId xmlns="" xmlns:a16="http://schemas.microsoft.com/office/drawing/2014/main" id="{49FC45CA-0A79-47AA-90E5-9DFBE3F10DC8}"/>
                  </a:ext>
                </a:extLst>
              </p:cNvPr>
              <p:cNvSpPr/>
              <p:nvPr/>
            </p:nvSpPr>
            <p:spPr>
              <a:xfrm>
                <a:off x="7303225" y="5900897"/>
                <a:ext cx="125328" cy="1326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="" xmlns:a16="http://schemas.microsoft.com/office/drawing/2014/main" id="{5A55B4AD-71DD-4EDC-8E7A-A23208EAE9A8}"/>
                  </a:ext>
                </a:extLst>
              </p:cNvPr>
              <p:cNvCxnSpPr>
                <a:cxnSpLocks/>
                <a:stCxn id="32" idx="0"/>
              </p:cNvCxnSpPr>
              <p:nvPr/>
            </p:nvCxnSpPr>
            <p:spPr>
              <a:xfrm flipV="1">
                <a:off x="7365889" y="5479303"/>
                <a:ext cx="0" cy="42159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="" xmlns:a16="http://schemas.microsoft.com/office/drawing/2014/main" id="{05A8AC1F-EF66-4C35-9038-4680BC6C767A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122" y="5709074"/>
                    <a:ext cx="6954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05A8AC1F-EF66-4C35-9038-4680BC6C76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122" y="5709074"/>
                    <a:ext cx="69544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E7EE0139-B058-4FB4-B63B-48DDBA57D84F}"/>
                </a:ext>
              </a:extLst>
            </p:cNvPr>
            <p:cNvGrpSpPr/>
            <p:nvPr/>
          </p:nvGrpSpPr>
          <p:grpSpPr>
            <a:xfrm>
              <a:off x="7919781" y="3299843"/>
              <a:ext cx="2397006" cy="824167"/>
              <a:chOff x="7919781" y="3299843"/>
              <a:chExt cx="2397006" cy="8241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="" xmlns:a16="http://schemas.microsoft.com/office/drawing/2014/main" id="{8F09FC64-AE5E-470E-AEED-FEB9CAF3B56D}"/>
                      </a:ext>
                    </a:extLst>
                  </p:cNvPr>
                  <p:cNvSpPr/>
                  <p:nvPr/>
                </p:nvSpPr>
                <p:spPr>
                  <a:xfrm>
                    <a:off x="9624418" y="3754678"/>
                    <a:ext cx="6923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8F09FC64-AE5E-470E-AEED-FEB9CAF3B5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418" y="3754678"/>
                    <a:ext cx="69236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="" xmlns:a16="http://schemas.microsoft.com/office/drawing/2014/main" id="{5AF1CAD2-C9C2-4BCB-9FF6-74B55E0893DC}"/>
                      </a:ext>
                    </a:extLst>
                  </p:cNvPr>
                  <p:cNvSpPr/>
                  <p:nvPr/>
                </p:nvSpPr>
                <p:spPr>
                  <a:xfrm>
                    <a:off x="7919781" y="3299843"/>
                    <a:ext cx="6929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5AF1CAD2-C9C2-4BCB-9FF6-74B55E0893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9781" y="3299843"/>
                    <a:ext cx="69294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="" xmlns:a16="http://schemas.microsoft.com/office/drawing/2014/main" id="{FD458456-0C58-481F-A151-D215A83121B2}"/>
                  </a:ext>
                </a:extLst>
              </p:cNvPr>
              <p:cNvSpPr txBox="1"/>
              <p:nvPr/>
            </p:nvSpPr>
            <p:spPr>
              <a:xfrm>
                <a:off x="680574" y="4171841"/>
                <a:ext cx="35039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Apply FONC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D458456-0C58-481F-A151-D215A8312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4" y="4171841"/>
                <a:ext cx="3503908" cy="646331"/>
              </a:xfrm>
              <a:prstGeom prst="rect">
                <a:avLst/>
              </a:prstGeom>
              <a:blipFill>
                <a:blip r:embed="rId11"/>
                <a:stretch>
                  <a:fillRect l="-1568" t="-471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="" xmlns:a16="http://schemas.microsoft.com/office/drawing/2014/main" id="{D0687093-5AC0-4AAF-A62C-41A3D378A95B}"/>
                  </a:ext>
                </a:extLst>
              </p:cNvPr>
              <p:cNvSpPr txBox="1"/>
              <p:nvPr/>
            </p:nvSpPr>
            <p:spPr>
              <a:xfrm>
                <a:off x="2048809" y="4986886"/>
                <a:ext cx="3887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0687093-5AC0-4AAF-A62C-41A3D378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09" y="4986886"/>
                <a:ext cx="38877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="" xmlns:a16="http://schemas.microsoft.com/office/drawing/2014/main" id="{9396A78E-48D2-4ADC-BA07-2D456B3FCD7D}"/>
                  </a:ext>
                </a:extLst>
              </p:cNvPr>
              <p:cNvSpPr txBox="1"/>
              <p:nvPr/>
            </p:nvSpPr>
            <p:spPr>
              <a:xfrm>
                <a:off x="557708" y="5538696"/>
                <a:ext cx="53755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Example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+5(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+10(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=[3,−1,0,1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396A78E-48D2-4ADC-BA07-2D456B3F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08" y="5538696"/>
                <a:ext cx="5375577" cy="1200329"/>
              </a:xfrm>
              <a:prstGeom prst="rect">
                <a:avLst/>
              </a:prstGeom>
              <a:blipFill>
                <a:blip r:embed="rId13"/>
                <a:stretch>
                  <a:fillRect l="-907" t="-3061" b="-4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36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20768F9-BF14-496F-BDC5-BC5CC226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Newton’s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17BD5E08-F44D-4870-8006-9B05E9776CAC}"/>
                  </a:ext>
                </a:extLst>
              </p:cNvPr>
              <p:cNvSpPr txBox="1"/>
              <p:nvPr/>
            </p:nvSpPr>
            <p:spPr>
              <a:xfrm>
                <a:off x="1098630" y="2796070"/>
                <a:ext cx="4115294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consists of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b="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BD5E08-F44D-4870-8006-9B05E9776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30" y="2796070"/>
                <a:ext cx="4115294" cy="1815882"/>
              </a:xfrm>
              <a:prstGeom prst="rect">
                <a:avLst/>
              </a:prstGeom>
              <a:blipFill>
                <a:blip r:embed="rId3"/>
                <a:stretch>
                  <a:fillRect l="-3111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62D756CB-4A53-482D-B2AE-BFCE5FA25D7E}"/>
                  </a:ext>
                </a:extLst>
              </p:cNvPr>
              <p:cNvSpPr txBox="1"/>
              <p:nvPr/>
            </p:nvSpPr>
            <p:spPr>
              <a:xfrm>
                <a:off x="6631622" y="2796070"/>
                <a:ext cx="44215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Superior convergence property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May not be descent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D756CB-4A53-482D-B2AE-BFCE5FA25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22" y="2796070"/>
                <a:ext cx="4421529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2207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8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E261CFC-D51F-43B2-8C50-3F15CA23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Convergence of Newton’s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B00964BF-A288-47AA-A04B-92533181A2C9}"/>
                  </a:ext>
                </a:extLst>
              </p:cNvPr>
              <p:cNvSpPr txBox="1"/>
              <p:nvPr/>
            </p:nvSpPr>
            <p:spPr>
              <a:xfrm>
                <a:off x="1006998" y="1753565"/>
                <a:ext cx="7783974" cy="637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 quadratic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function: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𝑄𝑥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0964BF-A288-47AA-A04B-92533181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8" y="1753565"/>
                <a:ext cx="7783974" cy="637290"/>
              </a:xfrm>
              <a:prstGeom prst="rect">
                <a:avLst/>
              </a:prstGeom>
              <a:blipFill>
                <a:blip r:embed="rId3"/>
                <a:stretch>
                  <a:fillRect l="-1253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0EBDE30E-2BC6-461A-860A-286B3D1C7470}"/>
                  </a:ext>
                </a:extLst>
              </p:cNvPr>
              <p:cNvSpPr txBox="1"/>
              <p:nvPr/>
            </p:nvSpPr>
            <p:spPr>
              <a:xfrm>
                <a:off x="1006998" y="2831940"/>
                <a:ext cx="5631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 general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function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BDE30E-2BC6-461A-860A-286B3D1C7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8" y="2831940"/>
                <a:ext cx="5631083" cy="461665"/>
              </a:xfrm>
              <a:prstGeom prst="rect">
                <a:avLst/>
              </a:prstGeom>
              <a:blipFill>
                <a:blip r:embed="rId4"/>
                <a:stretch>
                  <a:fillRect l="-1732" t="-1333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105AB113-BFE6-4BDA-AAD8-B79DFEFD6129}"/>
                  </a:ext>
                </a:extLst>
              </p:cNvPr>
              <p:cNvSpPr txBox="1"/>
              <p:nvPr/>
            </p:nvSpPr>
            <p:spPr>
              <a:xfrm>
                <a:off x="1580575" y="3850437"/>
                <a:ext cx="90308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is a point such that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is invertible. Then,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sufficiently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Newton’s Method is well-defined for all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with an order at least 2.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5AB113-BFE6-4BDA-AAD8-B79DFEFD6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75" y="3850437"/>
                <a:ext cx="9030850" cy="1938992"/>
              </a:xfrm>
              <a:prstGeom prst="rect">
                <a:avLst/>
              </a:prstGeom>
              <a:blipFill>
                <a:blip r:embed="rId5"/>
                <a:stretch>
                  <a:fillRect l="-1012" t="-2516" r="-337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24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A4577697-4139-493E-A96C-929EA09D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Newton’s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22C86BD-E003-4CD2-88AC-E35367D82FAC}"/>
                  </a:ext>
                </a:extLst>
              </p:cNvPr>
              <p:cNvSpPr txBox="1"/>
              <p:nvPr/>
            </p:nvSpPr>
            <p:spPr>
              <a:xfrm>
                <a:off x="838200" y="1717612"/>
                <a:ext cx="503820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Superior convergence property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May not be descent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2C86BD-E003-4CD2-88AC-E35367D8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612"/>
                <a:ext cx="5038202" cy="1938992"/>
              </a:xfrm>
              <a:prstGeom prst="rect">
                <a:avLst/>
              </a:prstGeom>
              <a:blipFill>
                <a:blip r:embed="rId3"/>
                <a:stretch>
                  <a:fillRect l="-1937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F155F635-F141-4BCA-8002-16890EBB0997}"/>
                  </a:ext>
                </a:extLst>
              </p:cNvPr>
              <p:cNvSpPr txBox="1"/>
              <p:nvPr/>
            </p:nvSpPr>
            <p:spPr>
              <a:xfrm>
                <a:off x="1438275" y="4283075"/>
                <a:ext cx="931545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be a convergent sequence generated by the Newton’s method. If the Hessian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there exists 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</m:t>
                    </m:r>
                    <m:acc>
                      <m:accPr>
                        <m:chr m:val="̅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 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55F635-F141-4BCA-8002-16890EBB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5" y="4283075"/>
                <a:ext cx="9315450" cy="2677656"/>
              </a:xfrm>
              <a:prstGeom prst="rect">
                <a:avLst/>
              </a:prstGeom>
              <a:blipFill>
                <a:blip r:embed="rId4"/>
                <a:stretch>
                  <a:fillRect l="-1047" t="-1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="" xmlns:a16="http://schemas.microsoft.com/office/drawing/2014/main" id="{D76AE295-DD74-4089-B583-BCBF175214EB}"/>
              </a:ext>
            </a:extLst>
          </p:cNvPr>
          <p:cNvSpPr/>
          <p:nvPr/>
        </p:nvSpPr>
        <p:spPr>
          <a:xfrm rot="16200000">
            <a:off x="9166226" y="3855042"/>
            <a:ext cx="762000" cy="542925"/>
          </a:xfrm>
          <a:prstGeom prst="rightArrow">
            <a:avLst>
              <a:gd name="adj1" fmla="val 50000"/>
              <a:gd name="adj2" fmla="val 675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E727BAE-9221-4DC6-B5B1-ACB7CD37612C}"/>
                  </a:ext>
                </a:extLst>
              </p:cNvPr>
              <p:cNvSpPr txBox="1"/>
              <p:nvPr/>
            </p:nvSpPr>
            <p:spPr>
              <a:xfrm>
                <a:off x="7426325" y="2995302"/>
                <a:ext cx="4537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)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727BAE-9221-4DC6-B5B1-ACB7CD376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325" y="2995302"/>
                <a:ext cx="4537075" cy="646331"/>
              </a:xfrm>
              <a:prstGeom prst="rect">
                <a:avLst/>
              </a:prstGeom>
              <a:blipFill>
                <a:blip r:embed="rId5"/>
                <a:stretch>
                  <a:fillRect l="-107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="" xmlns:a16="http://schemas.microsoft.com/office/drawing/2014/main" id="{45D45E95-0FAE-4696-908A-3570B9B3CD3B}"/>
              </a:ext>
            </a:extLst>
          </p:cNvPr>
          <p:cNvSpPr/>
          <p:nvPr/>
        </p:nvSpPr>
        <p:spPr>
          <a:xfrm rot="10800000">
            <a:off x="4233078" y="3251200"/>
            <a:ext cx="2719282" cy="177800"/>
          </a:xfrm>
          <a:prstGeom prst="rightArrow">
            <a:avLst>
              <a:gd name="adj1" fmla="val 50000"/>
              <a:gd name="adj2" fmla="val 3475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乘号 10">
            <a:extLst>
              <a:ext uri="{FF2B5EF4-FFF2-40B4-BE49-F238E27FC236}">
                <a16:creationId xmlns="" xmlns:a16="http://schemas.microsoft.com/office/drawing/2014/main" id="{77749FCE-3E63-4DAB-818A-8FCC0D246302}"/>
              </a:ext>
            </a:extLst>
          </p:cNvPr>
          <p:cNvSpPr/>
          <p:nvPr/>
        </p:nvSpPr>
        <p:spPr>
          <a:xfrm>
            <a:off x="1250950" y="3293009"/>
            <a:ext cx="2209800" cy="32167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6199495B-BD3F-4C65-8BDA-DE2FCC865CE8}"/>
              </a:ext>
            </a:extLst>
          </p:cNvPr>
          <p:cNvSpPr/>
          <p:nvPr/>
        </p:nvSpPr>
        <p:spPr>
          <a:xfrm>
            <a:off x="958850" y="2808324"/>
            <a:ext cx="1771650" cy="431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A6C1CEB9-548A-4CFE-8AFF-3B8A1335FADB}"/>
              </a:ext>
            </a:extLst>
          </p:cNvPr>
          <p:cNvSpPr/>
          <p:nvPr/>
        </p:nvSpPr>
        <p:spPr>
          <a:xfrm>
            <a:off x="2794000" y="5016101"/>
            <a:ext cx="1771650" cy="431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6E6F470B-7A06-4D8D-AFE9-DBC4411B880F}"/>
              </a:ext>
            </a:extLst>
          </p:cNvPr>
          <p:cNvCxnSpPr>
            <a:stCxn id="12" idx="6"/>
          </p:cNvCxnSpPr>
          <p:nvPr/>
        </p:nvCxnSpPr>
        <p:spPr>
          <a:xfrm flipV="1">
            <a:off x="2730500" y="2533650"/>
            <a:ext cx="5168900" cy="49057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9FA2F260-DA2F-413F-925C-AED9E3AEB047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4306198" y="2636527"/>
            <a:ext cx="3593202" cy="24428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="" xmlns:a16="http://schemas.microsoft.com/office/drawing/2014/main" id="{B522BEA3-A8D5-47BE-98D7-65A644B3CBA1}"/>
                  </a:ext>
                </a:extLst>
              </p:cNvPr>
              <p:cNvSpPr txBox="1"/>
              <p:nvPr/>
            </p:nvSpPr>
            <p:spPr>
              <a:xfrm>
                <a:off x="7921625" y="2089150"/>
                <a:ext cx="3498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Levenberg-Marquardt modification: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522BEA3-A8D5-47BE-98D7-65A644B3C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25" y="2089150"/>
                <a:ext cx="3498850" cy="646331"/>
              </a:xfrm>
              <a:prstGeom prst="rect">
                <a:avLst/>
              </a:prstGeom>
              <a:blipFill>
                <a:blip r:embed="rId6"/>
                <a:stretch>
                  <a:fillRect l="-1394" t="-5660" r="-1742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6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2" grpId="0" animBg="1"/>
      <p:bldP spid="13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49010B-E821-4D9E-8DA5-DA2F53C1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Nonlinear Least Squares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519F56FF-C20D-4D6A-9847-A67861623C7E}"/>
                  </a:ext>
                </a:extLst>
              </p:cNvPr>
              <p:cNvSpPr txBox="1"/>
              <p:nvPr/>
            </p:nvSpPr>
            <p:spPr>
              <a:xfrm>
                <a:off x="1536700" y="2089150"/>
                <a:ext cx="3378200" cy="4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Minimize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19F56FF-C20D-4D6A-9847-A6786162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2089150"/>
                <a:ext cx="3378200" cy="470385"/>
              </a:xfrm>
              <a:prstGeom prst="rect">
                <a:avLst/>
              </a:prstGeom>
              <a:blipFill>
                <a:blip r:embed="rId3"/>
                <a:stretch>
                  <a:fillRect l="-2708" t="-127273" b="-192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C16EC477-46B8-4F7A-89A9-7D1C292C5E7C}"/>
              </a:ext>
            </a:extLst>
          </p:cNvPr>
          <p:cNvGrpSpPr/>
          <p:nvPr/>
        </p:nvGrpSpPr>
        <p:grpSpPr>
          <a:xfrm>
            <a:off x="2127250" y="3663950"/>
            <a:ext cx="6664092" cy="2197100"/>
            <a:chOff x="2127250" y="3663950"/>
            <a:chExt cx="6664092" cy="2197100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="" xmlns:a16="http://schemas.microsoft.com/office/drawing/2014/main" id="{61BBCB28-6D99-4660-80C5-D51BB9576D86}"/>
                </a:ext>
              </a:extLst>
            </p:cNvPr>
            <p:cNvCxnSpPr>
              <a:cxnSpLocks/>
            </p:cNvCxnSpPr>
            <p:nvPr/>
          </p:nvCxnSpPr>
          <p:spPr>
            <a:xfrm>
              <a:off x="2127250" y="5861050"/>
              <a:ext cx="65659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="" xmlns:a16="http://schemas.microsoft.com/office/drawing/2014/main" id="{D4FD7160-9C54-4DBB-BF12-882FAF733CDA}"/>
                </a:ext>
              </a:extLst>
            </p:cNvPr>
            <p:cNvCxnSpPr/>
            <p:nvPr/>
          </p:nvCxnSpPr>
          <p:spPr>
            <a:xfrm flipV="1">
              <a:off x="5454650" y="3663950"/>
              <a:ext cx="0" cy="21971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="" xmlns:a16="http://schemas.microsoft.com/office/drawing/2014/main" id="{DCE271AF-1E04-47D0-A381-97BBF8377032}"/>
                </a:ext>
              </a:extLst>
            </p:cNvPr>
            <p:cNvSpPr/>
            <p:nvPr/>
          </p:nvSpPr>
          <p:spPr>
            <a:xfrm>
              <a:off x="2673350" y="5283201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="" xmlns:a16="http://schemas.microsoft.com/office/drawing/2014/main" id="{6F32CA7C-0991-4A46-A4EA-4CDB8D8CDECA}"/>
                </a:ext>
              </a:extLst>
            </p:cNvPr>
            <p:cNvSpPr/>
            <p:nvPr/>
          </p:nvSpPr>
          <p:spPr>
            <a:xfrm>
              <a:off x="3073400" y="5502284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CF49F0A3-CE75-47AA-A6AC-47AF7B5CE243}"/>
                </a:ext>
              </a:extLst>
            </p:cNvPr>
            <p:cNvSpPr/>
            <p:nvPr/>
          </p:nvSpPr>
          <p:spPr>
            <a:xfrm>
              <a:off x="3448050" y="5267335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4D405E80-52CA-48F2-AD95-19F76C5EEED7}"/>
                </a:ext>
              </a:extLst>
            </p:cNvPr>
            <p:cNvSpPr/>
            <p:nvPr/>
          </p:nvSpPr>
          <p:spPr>
            <a:xfrm>
              <a:off x="3898900" y="4868404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DBF311E8-9B79-4BED-8CB7-8BA8B445B91B}"/>
                </a:ext>
              </a:extLst>
            </p:cNvPr>
            <p:cNvSpPr/>
            <p:nvPr/>
          </p:nvSpPr>
          <p:spPr>
            <a:xfrm>
              <a:off x="4286250" y="4311651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6F8156F0-F504-4A9F-B36B-D09898EA38D6}"/>
                </a:ext>
              </a:extLst>
            </p:cNvPr>
            <p:cNvSpPr/>
            <p:nvPr/>
          </p:nvSpPr>
          <p:spPr>
            <a:xfrm>
              <a:off x="4705350" y="4016634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3B35DEB6-4494-4959-AF94-88D1D7D626A0}"/>
                </a:ext>
              </a:extLst>
            </p:cNvPr>
            <p:cNvSpPr/>
            <p:nvPr/>
          </p:nvSpPr>
          <p:spPr>
            <a:xfrm>
              <a:off x="5080000" y="4321185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="" xmlns:a16="http://schemas.microsoft.com/office/drawing/2014/main" id="{86C99A18-12C1-4EF2-87D9-8F0C23BB662A}"/>
                </a:ext>
              </a:extLst>
            </p:cNvPr>
            <p:cNvSpPr/>
            <p:nvPr/>
          </p:nvSpPr>
          <p:spPr>
            <a:xfrm>
              <a:off x="5559424" y="4812855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2E27DCFC-FFD4-4EC5-851C-5365CB47A4E2}"/>
                </a:ext>
              </a:extLst>
            </p:cNvPr>
            <p:cNvSpPr/>
            <p:nvPr/>
          </p:nvSpPr>
          <p:spPr>
            <a:xfrm>
              <a:off x="5873751" y="5267111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20CAC443-77F1-4410-A62E-34090DAC27E9}"/>
                </a:ext>
              </a:extLst>
            </p:cNvPr>
            <p:cNvSpPr/>
            <p:nvPr/>
          </p:nvSpPr>
          <p:spPr>
            <a:xfrm>
              <a:off x="6302376" y="5494239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09431F42-5103-40DB-9BF6-E49A47B38A87}"/>
                </a:ext>
              </a:extLst>
            </p:cNvPr>
            <p:cNvSpPr/>
            <p:nvPr/>
          </p:nvSpPr>
          <p:spPr>
            <a:xfrm>
              <a:off x="6762751" y="5225044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9627C2C2-A2CA-4268-8EDE-BCABCB05970E}"/>
                </a:ext>
              </a:extLst>
            </p:cNvPr>
            <p:cNvSpPr/>
            <p:nvPr/>
          </p:nvSpPr>
          <p:spPr>
            <a:xfrm>
              <a:off x="7042150" y="4798562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4BA14ECD-BA0A-4A8A-BD00-CDC524D79EDF}"/>
                </a:ext>
              </a:extLst>
            </p:cNvPr>
            <p:cNvSpPr/>
            <p:nvPr/>
          </p:nvSpPr>
          <p:spPr>
            <a:xfrm>
              <a:off x="7315202" y="4321184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933B38CE-2D98-4D80-8F5F-E2CC7C651365}"/>
                </a:ext>
              </a:extLst>
            </p:cNvPr>
            <p:cNvSpPr/>
            <p:nvPr/>
          </p:nvSpPr>
          <p:spPr>
            <a:xfrm>
              <a:off x="7804151" y="3946792"/>
              <a:ext cx="165100" cy="1396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8803D567-73E7-44D2-AF6A-AFA62C2BA1A0}"/>
                </a:ext>
              </a:extLst>
            </p:cNvPr>
            <p:cNvSpPr txBox="1"/>
            <p:nvPr/>
          </p:nvSpPr>
          <p:spPr>
            <a:xfrm>
              <a:off x="8529732" y="545730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id="{9C94489F-CF66-400E-B309-2DB3BE99C902}"/>
                  </a:ext>
                </a:extLst>
              </p:cNvPr>
              <p:cNvSpPr txBox="1"/>
              <p:nvPr/>
            </p:nvSpPr>
            <p:spPr>
              <a:xfrm>
                <a:off x="8855402" y="4577834"/>
                <a:ext cx="2920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Sinusoid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𝐴𝑠𝑖𝑛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C94489F-CF66-400E-B309-2DB3BE99C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02" y="4577834"/>
                <a:ext cx="2920998" cy="369332"/>
              </a:xfrm>
              <a:prstGeom prst="rect">
                <a:avLst/>
              </a:prstGeom>
              <a:blipFill>
                <a:blip r:embed="rId4"/>
                <a:stretch>
                  <a:fillRect l="-1879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A7AA592-EEBD-4B1D-91B2-7C774BE9314E}"/>
              </a:ext>
            </a:extLst>
          </p:cNvPr>
          <p:cNvSpPr txBox="1"/>
          <p:nvPr/>
        </p:nvSpPr>
        <p:spPr>
          <a:xfrm>
            <a:off x="8910006" y="5641967"/>
            <a:ext cx="290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Data Fitting Problem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749095FC-5926-46EF-8E7C-097C0A15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3F8FA82B-F96C-4E14-8BF5-9FB229293D7F}"/>
                  </a:ext>
                </a:extLst>
              </p:cNvPr>
              <p:cNvSpPr txBox="1"/>
              <p:nvPr/>
            </p:nvSpPr>
            <p:spPr>
              <a:xfrm>
                <a:off x="928436" y="2027940"/>
                <a:ext cx="5556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>
                    <a:solidFill>
                      <a:schemeClr val="bg1"/>
                    </a:solidFill>
                  </a:rPr>
                  <a:t>Iterative algorithm minimizing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8FA82B-F96C-4E14-8BF5-9FB229293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36" y="2027940"/>
                <a:ext cx="5556583" cy="461665"/>
              </a:xfrm>
              <a:prstGeom prst="rect">
                <a:avLst/>
              </a:prstGeom>
              <a:blipFill>
                <a:blip r:embed="rId3"/>
                <a:stretch>
                  <a:fillRect l="-164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弧形 6">
            <a:extLst>
              <a:ext uri="{FF2B5EF4-FFF2-40B4-BE49-F238E27FC236}">
                <a16:creationId xmlns="" xmlns:a16="http://schemas.microsoft.com/office/drawing/2014/main" id="{74257679-F288-412B-8455-79BCB38E3F0A}"/>
              </a:ext>
            </a:extLst>
          </p:cNvPr>
          <p:cNvSpPr/>
          <p:nvPr/>
        </p:nvSpPr>
        <p:spPr>
          <a:xfrm rot="5400000">
            <a:off x="6593306" y="800100"/>
            <a:ext cx="3579394" cy="2147637"/>
          </a:xfrm>
          <a:prstGeom prst="arc">
            <a:avLst>
              <a:gd name="adj1" fmla="val 16200000"/>
              <a:gd name="adj2" fmla="val 534760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8637B0F4-FF62-46EC-A047-AC7A80049952}"/>
              </a:ext>
            </a:extLst>
          </p:cNvPr>
          <p:cNvSpPr/>
          <p:nvPr/>
        </p:nvSpPr>
        <p:spPr>
          <a:xfrm>
            <a:off x="7315200" y="1606991"/>
            <a:ext cx="2147638" cy="5759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>
            <a:extLst>
              <a:ext uri="{FF2B5EF4-FFF2-40B4-BE49-F238E27FC236}">
                <a16:creationId xmlns="" xmlns:a16="http://schemas.microsoft.com/office/drawing/2014/main" id="{5D91C976-BECF-436F-A350-6C3891137F35}"/>
              </a:ext>
            </a:extLst>
          </p:cNvPr>
          <p:cNvSpPr/>
          <p:nvPr/>
        </p:nvSpPr>
        <p:spPr>
          <a:xfrm rot="5400000">
            <a:off x="7958695" y="1286069"/>
            <a:ext cx="848615" cy="2066423"/>
          </a:xfrm>
          <a:prstGeom prst="arc">
            <a:avLst>
              <a:gd name="adj1" fmla="val 16200000"/>
              <a:gd name="adj2" fmla="val 533963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8E8D9145-ABC3-4358-81FA-0285202F62A8}"/>
              </a:ext>
            </a:extLst>
          </p:cNvPr>
          <p:cNvSpPr/>
          <p:nvPr/>
        </p:nvSpPr>
        <p:spPr>
          <a:xfrm>
            <a:off x="7349791" y="3923852"/>
            <a:ext cx="2107032" cy="57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3864878F-E7C5-43C5-A192-33A586B826BE}"/>
              </a:ext>
            </a:extLst>
          </p:cNvPr>
          <p:cNvCxnSpPr>
            <a:cxnSpLocks/>
          </p:cNvCxnSpPr>
          <p:nvPr/>
        </p:nvCxnSpPr>
        <p:spPr>
          <a:xfrm>
            <a:off x="7736305" y="2664995"/>
            <a:ext cx="0" cy="1750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FB1813F-5524-4740-BC3F-6A905ABDF684}"/>
              </a:ext>
            </a:extLst>
          </p:cNvPr>
          <p:cNvSpPr/>
          <p:nvPr/>
        </p:nvSpPr>
        <p:spPr>
          <a:xfrm>
            <a:off x="7685173" y="4383772"/>
            <a:ext cx="111289" cy="100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8703C51B-5B0A-4221-92C5-C769F904F86F}"/>
                  </a:ext>
                </a:extLst>
              </p:cNvPr>
              <p:cNvSpPr txBox="1"/>
              <p:nvPr/>
            </p:nvSpPr>
            <p:spPr>
              <a:xfrm>
                <a:off x="7539588" y="4434128"/>
                <a:ext cx="291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03C51B-5B0A-4221-92C5-C769F904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588" y="4434128"/>
                <a:ext cx="291169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="" xmlns:a16="http://schemas.microsoft.com/office/drawing/2014/main" id="{DA33749D-E1A0-44EB-90BC-23890CD96576}"/>
              </a:ext>
            </a:extLst>
          </p:cNvPr>
          <p:cNvCxnSpPr>
            <a:cxnSpLocks/>
          </p:cNvCxnSpPr>
          <p:nvPr/>
        </p:nvCxnSpPr>
        <p:spPr>
          <a:xfrm flipH="1">
            <a:off x="6273716" y="3750188"/>
            <a:ext cx="1218200" cy="103257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C5335D7C-EAF1-46E5-A8A2-4951D4C871A7}"/>
              </a:ext>
            </a:extLst>
          </p:cNvPr>
          <p:cNvCxnSpPr/>
          <p:nvPr/>
        </p:nvCxnSpPr>
        <p:spPr>
          <a:xfrm>
            <a:off x="6256420" y="4785667"/>
            <a:ext cx="3783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5D3A35D7-081B-4EDD-B177-D524FAAF3023}"/>
                  </a:ext>
                </a:extLst>
              </p:cNvPr>
              <p:cNvSpPr txBox="1"/>
              <p:nvPr/>
            </p:nvSpPr>
            <p:spPr>
              <a:xfrm>
                <a:off x="7539588" y="2292518"/>
                <a:ext cx="616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D3A35D7-081B-4EDD-B177-D524FAAF3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588" y="2292518"/>
                <a:ext cx="616900" cy="276999"/>
              </a:xfrm>
              <a:prstGeom prst="rect">
                <a:avLst/>
              </a:prstGeom>
              <a:blipFill>
                <a:blip r:embed="rId5"/>
                <a:stretch>
                  <a:fillRect l="-12871" t="-2174" r="-1386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6D1434AE-D149-4E7A-955A-02732045101F}"/>
              </a:ext>
            </a:extLst>
          </p:cNvPr>
          <p:cNvSpPr/>
          <p:nvPr/>
        </p:nvSpPr>
        <p:spPr>
          <a:xfrm>
            <a:off x="7680660" y="2598923"/>
            <a:ext cx="111289" cy="100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="" xmlns:a16="http://schemas.microsoft.com/office/drawing/2014/main" id="{0DEF387D-6D6C-4284-B935-6EDFAD2F3DED}"/>
              </a:ext>
            </a:extLst>
          </p:cNvPr>
          <p:cNvCxnSpPr>
            <a:cxnSpLocks/>
          </p:cNvCxnSpPr>
          <p:nvPr/>
        </p:nvCxnSpPr>
        <p:spPr>
          <a:xfrm flipH="1">
            <a:off x="7237251" y="4424859"/>
            <a:ext cx="496452" cy="3273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B14D1A7D-8666-4063-9C2A-597916E58A3F}"/>
                  </a:ext>
                </a:extLst>
              </p:cNvPr>
              <p:cNvSpPr txBox="1"/>
              <p:nvPr/>
            </p:nvSpPr>
            <p:spPr>
              <a:xfrm>
                <a:off x="9456822" y="4039976"/>
                <a:ext cx="2374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Level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4D1A7D-8666-4063-9C2A-597916E5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822" y="4039976"/>
                <a:ext cx="2374433" cy="369332"/>
              </a:xfrm>
              <a:prstGeom prst="rect">
                <a:avLst/>
              </a:prstGeom>
              <a:blipFill>
                <a:blip r:embed="rId6"/>
                <a:stretch>
                  <a:fillRect l="-20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94EF71EF-C0F4-4853-97F0-4F69A3E1BCEA}"/>
              </a:ext>
            </a:extLst>
          </p:cNvPr>
          <p:cNvCxnSpPr/>
          <p:nvPr/>
        </p:nvCxnSpPr>
        <p:spPr>
          <a:xfrm>
            <a:off x="7154214" y="4320862"/>
            <a:ext cx="1358721" cy="26767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9B3063FA-8EA0-4333-B675-CAA8DC2406E7}"/>
              </a:ext>
            </a:extLst>
          </p:cNvPr>
          <p:cNvSpPr txBox="1"/>
          <p:nvPr/>
        </p:nvSpPr>
        <p:spPr>
          <a:xfrm>
            <a:off x="8496556" y="4567548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tangent vector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10D22D81-9232-4477-BCB3-10713BE05F3F}"/>
              </a:ext>
            </a:extLst>
          </p:cNvPr>
          <p:cNvSpPr txBox="1"/>
          <p:nvPr/>
        </p:nvSpPr>
        <p:spPr>
          <a:xfrm>
            <a:off x="6379536" y="4405116"/>
            <a:ext cx="10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gradient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="" xmlns:a16="http://schemas.microsoft.com/office/drawing/2014/main" id="{C01739A9-72F3-401A-970D-569EDA01F58D}"/>
                  </a:ext>
                </a:extLst>
              </p:cNvPr>
              <p:cNvSpPr txBox="1"/>
              <p:nvPr/>
            </p:nvSpPr>
            <p:spPr>
              <a:xfrm>
                <a:off x="950009" y="3027415"/>
                <a:ext cx="5930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Gradient: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increases more in this direction than any other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01739A9-72F3-401A-970D-569EDA01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09" y="3027415"/>
                <a:ext cx="5930085" cy="369332"/>
              </a:xfrm>
              <a:prstGeom prst="rect">
                <a:avLst/>
              </a:prstGeom>
              <a:blipFill>
                <a:blip r:embed="rId7"/>
                <a:stretch>
                  <a:fillRect l="-92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="" xmlns:a16="http://schemas.microsoft.com/office/drawing/2014/main" id="{1F9A0267-047D-464C-B909-E8E223D9E7EE}"/>
                  </a:ext>
                </a:extLst>
              </p:cNvPr>
              <p:cNvSpPr txBox="1"/>
              <p:nvPr/>
            </p:nvSpPr>
            <p:spPr>
              <a:xfrm>
                <a:off x="972316" y="3812062"/>
                <a:ext cx="477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: the direction of searching for minimizer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F9A0267-047D-464C-B909-E8E223D9E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6" y="3812062"/>
                <a:ext cx="4771306" cy="369332"/>
              </a:xfrm>
              <a:prstGeom prst="rect">
                <a:avLst/>
              </a:prstGeom>
              <a:blipFill>
                <a:blip r:embed="rId8"/>
                <a:stretch>
                  <a:fillRect t="-8197" r="-38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="" xmlns:a16="http://schemas.microsoft.com/office/drawing/2014/main" id="{C3C3B042-36A3-47B2-A262-2843C3253CD2}"/>
                  </a:ext>
                </a:extLst>
              </p:cNvPr>
              <p:cNvSpPr txBox="1"/>
              <p:nvPr/>
            </p:nvSpPr>
            <p:spPr>
              <a:xfrm>
                <a:off x="1913631" y="4936880"/>
                <a:ext cx="28886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3C3B042-36A3-47B2-A262-2843C3253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31" y="4936880"/>
                <a:ext cx="2888676" cy="369332"/>
              </a:xfrm>
              <a:prstGeom prst="rect">
                <a:avLst/>
              </a:prstGeom>
              <a:blipFill>
                <a:blip r:embed="rId9"/>
                <a:stretch>
                  <a:fillRect l="-1055" r="-3376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167BDB8-8A40-45D9-A3A1-4E3105136F8D}"/>
              </a:ext>
            </a:extLst>
          </p:cNvPr>
          <p:cNvSpPr txBox="1"/>
          <p:nvPr/>
        </p:nvSpPr>
        <p:spPr>
          <a:xfrm>
            <a:off x="1616298" y="5682385"/>
            <a:ext cx="374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Gradient descent algorithm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87D1C07-64D7-4AE9-9572-B2EB9700393C}"/>
              </a:ext>
            </a:extLst>
          </p:cNvPr>
          <p:cNvSpPr txBox="1"/>
          <p:nvPr/>
        </p:nvSpPr>
        <p:spPr>
          <a:xfrm>
            <a:off x="6955098" y="5517037"/>
            <a:ext cx="260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Remark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gradient tend to zero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Conjugate Direction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9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C73F37-E1E8-4929-B623-1BC9EC60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80B883E2-D6E9-4715-96E4-49F00F5F3F3B}"/>
                  </a:ext>
                </a:extLst>
              </p:cNvPr>
              <p:cNvSpPr txBox="1"/>
              <p:nvPr/>
            </p:nvSpPr>
            <p:spPr>
              <a:xfrm>
                <a:off x="838200" y="1717612"/>
                <a:ext cx="503820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Superior convergence property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May not be descent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0B883E2-D6E9-4715-96E4-49F00F5F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612"/>
                <a:ext cx="5038202" cy="1938992"/>
              </a:xfrm>
              <a:prstGeom prst="rect">
                <a:avLst/>
              </a:prstGeom>
              <a:blipFill>
                <a:blip r:embed="rId3"/>
                <a:stretch>
                  <a:fillRect l="-1937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EF715270-8B7F-400C-A49F-BF588E728606}"/>
                  </a:ext>
                </a:extLst>
              </p:cNvPr>
              <p:cNvSpPr txBox="1"/>
              <p:nvPr/>
            </p:nvSpPr>
            <p:spPr>
              <a:xfrm>
                <a:off x="838200" y="3612682"/>
                <a:ext cx="40957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Evaluation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715270-8B7F-400C-A49F-BF588E72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12682"/>
                <a:ext cx="4095750" cy="830997"/>
              </a:xfrm>
              <a:prstGeom prst="rect">
                <a:avLst/>
              </a:prstGeom>
              <a:blipFill>
                <a:blip r:embed="rId4"/>
                <a:stretch>
                  <a:fillRect l="-2086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D758FFD8-D40E-4A5D-98A1-9A7BFF7A21C0}"/>
                  </a:ext>
                </a:extLst>
              </p:cNvPr>
              <p:cNvSpPr txBox="1"/>
              <p:nvPr/>
            </p:nvSpPr>
            <p:spPr>
              <a:xfrm>
                <a:off x="6223000" y="3120240"/>
                <a:ext cx="335861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consists of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58FFD8-D40E-4A5D-98A1-9A7BFF7A2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3120240"/>
                <a:ext cx="3358612" cy="1323439"/>
              </a:xfrm>
              <a:prstGeom prst="rect">
                <a:avLst/>
              </a:prstGeom>
              <a:blipFill>
                <a:blip r:embed="rId5"/>
                <a:stretch>
                  <a:fillRect l="-1996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="" xmlns:a16="http://schemas.microsoft.com/office/drawing/2014/main" id="{FBE6141D-81F2-4F75-8B13-527A59D7E568}"/>
              </a:ext>
            </a:extLst>
          </p:cNvPr>
          <p:cNvSpPr/>
          <p:nvPr/>
        </p:nvSpPr>
        <p:spPr>
          <a:xfrm rot="10800000">
            <a:off x="4648200" y="3683528"/>
            <a:ext cx="812800" cy="5461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4216B3-A4BA-4826-8D89-D377B5D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EECB62CB-1398-4F99-B741-F530EE3814AB}"/>
                  </a:ext>
                </a:extLst>
              </p:cNvPr>
              <p:cNvSpPr txBox="1"/>
              <p:nvPr/>
            </p:nvSpPr>
            <p:spPr>
              <a:xfrm>
                <a:off x="793750" y="3283532"/>
                <a:ext cx="101853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Lemma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be a symmetric positive definite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matrix. If the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are non-zero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-conjugate, then they are linearly independent.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CB62CB-1398-4F99-B741-F530EE38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283532"/>
                <a:ext cx="10185399" cy="1569660"/>
              </a:xfrm>
              <a:prstGeom prst="rect">
                <a:avLst/>
              </a:prstGeom>
              <a:blipFill>
                <a:blip r:embed="rId3"/>
                <a:stretch>
                  <a:fillRect l="-898" t="-3113" r="-898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BB7D0F0A-F84B-48BF-AF8B-A23A23B16EB7}"/>
                  </a:ext>
                </a:extLst>
              </p:cNvPr>
              <p:cNvSpPr txBox="1"/>
              <p:nvPr/>
            </p:nvSpPr>
            <p:spPr>
              <a:xfrm>
                <a:off x="838200" y="1840689"/>
                <a:ext cx="10267949" cy="123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Definition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be a real symmetric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matrix. The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-conjugate if for all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7D0F0A-F84B-48BF-AF8B-A23A23B1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0689"/>
                <a:ext cx="10267949" cy="1232517"/>
              </a:xfrm>
              <a:prstGeom prst="rect">
                <a:avLst/>
              </a:prstGeom>
              <a:blipFill>
                <a:blip r:embed="rId4"/>
                <a:stretch>
                  <a:fillRect l="-950" t="-3960" b="-10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9F2460BF-5C19-461B-899A-829B0520F224}"/>
                  </a:ext>
                </a:extLst>
              </p:cNvPr>
              <p:cNvSpPr txBox="1"/>
              <p:nvPr/>
            </p:nvSpPr>
            <p:spPr>
              <a:xfrm>
                <a:off x="838201" y="5063518"/>
                <a:ext cx="2425700" cy="12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Example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mr>
                    </m:m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2460BF-5C19-461B-899A-829B052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063518"/>
                <a:ext cx="2425700" cy="1238481"/>
              </a:xfrm>
              <a:prstGeom prst="rect">
                <a:avLst/>
              </a:prstGeom>
              <a:blipFill>
                <a:blip r:embed="rId5"/>
                <a:stretch>
                  <a:fillRect l="-2771" t="-2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1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48CF50-F05C-42BF-AEA0-8225A4BBA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Conjugate Direction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1538FC35-56FC-4FB4-9696-59EC65397CA3}"/>
                  </a:ext>
                </a:extLst>
              </p:cNvPr>
              <p:cNvSpPr txBox="1"/>
              <p:nvPr/>
            </p:nvSpPr>
            <p:spPr>
              <a:xfrm>
                <a:off x="949816" y="1690688"/>
                <a:ext cx="9699133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is a symmetric positive definite matrix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538FC35-56FC-4FB4-9696-59EC65397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6" y="1690688"/>
                <a:ext cx="9699133" cy="434606"/>
              </a:xfrm>
              <a:prstGeom prst="rect">
                <a:avLst/>
              </a:prstGeom>
              <a:blipFill>
                <a:blip r:embed="rId3"/>
                <a:stretch>
                  <a:fillRect l="-1634" t="-2778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505AB16B-C252-42D8-A92C-F673FAFC5C20}"/>
                  </a:ext>
                </a:extLst>
              </p:cNvPr>
              <p:cNvSpPr txBox="1"/>
              <p:nvPr/>
            </p:nvSpPr>
            <p:spPr>
              <a:xfrm>
                <a:off x="949816" y="5255167"/>
                <a:ext cx="10185399" cy="12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For any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 basic conjugate direction algorithm converges to the unique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(solution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) in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steps;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5AB16B-C252-42D8-A92C-F673FAFC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6" y="5255167"/>
                <a:ext cx="10185399" cy="1231940"/>
              </a:xfrm>
              <a:prstGeom prst="rect">
                <a:avLst/>
              </a:prstGeom>
              <a:blipFill>
                <a:blip r:embed="rId4"/>
                <a:stretch>
                  <a:fillRect l="-958" t="-3960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6E36DD5D-8F31-45D5-88DC-605B1C918C71}"/>
              </a:ext>
            </a:extLst>
          </p:cNvPr>
          <p:cNvGrpSpPr/>
          <p:nvPr/>
        </p:nvGrpSpPr>
        <p:grpSpPr>
          <a:xfrm>
            <a:off x="1513132" y="2484995"/>
            <a:ext cx="6477000" cy="2582887"/>
            <a:chOff x="3536950" y="2520925"/>
            <a:chExt cx="6477000" cy="258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3A249727-735E-46D9-B08D-15BAE977063C}"/>
                    </a:ext>
                  </a:extLst>
                </p:cNvPr>
                <p:cNvSpPr txBox="1"/>
                <p:nvPr/>
              </p:nvSpPr>
              <p:spPr>
                <a:xfrm>
                  <a:off x="3536950" y="2890257"/>
                  <a:ext cx="6477000" cy="221355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</a:rPr>
                    <a:t>Given a starting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-conjugate directions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 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A249727-735E-46D9-B08D-15BAE9770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950" y="2890257"/>
                  <a:ext cx="6477000" cy="2213555"/>
                </a:xfrm>
                <a:prstGeom prst="rect">
                  <a:avLst/>
                </a:prstGeom>
                <a:blipFill>
                  <a:blip r:embed="rId5"/>
                  <a:stretch>
                    <a:fillRect l="-1315" t="-1918" b="-411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06854481-6D8F-4F7E-ABBB-8129A88751B3}"/>
                </a:ext>
              </a:extLst>
            </p:cNvPr>
            <p:cNvSpPr txBox="1"/>
            <p:nvPr/>
          </p:nvSpPr>
          <p:spPr>
            <a:xfrm>
              <a:off x="3536950" y="2520925"/>
              <a:ext cx="647700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Basic Conjugate Direction Algorithm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2765F260-0E0C-4CEB-8050-E2E7A45E0D9D}"/>
                  </a:ext>
                </a:extLst>
              </p:cNvPr>
              <p:cNvSpPr txBox="1"/>
              <p:nvPr/>
            </p:nvSpPr>
            <p:spPr>
              <a:xfrm>
                <a:off x="8254195" y="3332267"/>
                <a:ext cx="3673515" cy="976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65F260-0E0C-4CEB-8050-E2E7A45E0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195" y="3332267"/>
                <a:ext cx="3673515" cy="976293"/>
              </a:xfrm>
              <a:prstGeom prst="rect">
                <a:avLst/>
              </a:prstGeom>
              <a:blipFill>
                <a:blip r:embed="rId6"/>
                <a:stretch>
                  <a:fillRect l="-1658" t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C654DC14-6CFF-4400-8D00-C801855B33D1}"/>
              </a:ext>
            </a:extLst>
          </p:cNvPr>
          <p:cNvGrpSpPr/>
          <p:nvPr/>
        </p:nvGrpSpPr>
        <p:grpSpPr>
          <a:xfrm>
            <a:off x="2411807" y="3768187"/>
            <a:ext cx="5388210" cy="1494411"/>
            <a:chOff x="2411807" y="3768187"/>
            <a:chExt cx="5388210" cy="1494411"/>
          </a:xfrm>
        </p:grpSpPr>
        <p:sp>
          <p:nvSpPr>
            <p:cNvPr id="3" name="思想气泡: 云 2">
              <a:extLst>
                <a:ext uri="{FF2B5EF4-FFF2-40B4-BE49-F238E27FC236}">
                  <a16:creationId xmlns="" xmlns:a16="http://schemas.microsoft.com/office/drawing/2014/main" id="{33F14130-5AA3-4D6C-BA9B-4795111D2935}"/>
                </a:ext>
              </a:extLst>
            </p:cNvPr>
            <p:cNvSpPr/>
            <p:nvPr/>
          </p:nvSpPr>
          <p:spPr>
            <a:xfrm>
              <a:off x="2411807" y="3863473"/>
              <a:ext cx="2417944" cy="1399125"/>
            </a:xfrm>
            <a:prstGeom prst="cloudCallout">
              <a:avLst>
                <a:gd name="adj1" fmla="val 87035"/>
                <a:gd name="adj2" fmla="val -285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="" xmlns:a16="http://schemas.microsoft.com/office/drawing/2014/main" id="{661411D3-FA73-4146-891E-B3601411183B}"/>
                    </a:ext>
                  </a:extLst>
                </p:cNvPr>
                <p:cNvSpPr/>
                <p:nvPr/>
              </p:nvSpPr>
              <p:spPr>
                <a:xfrm>
                  <a:off x="5799382" y="3768187"/>
                  <a:ext cx="2000635" cy="139912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Steepest descent: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zh-CN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61411D3-FA73-4146-891E-B36014111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382" y="3768187"/>
                  <a:ext cx="2000635" cy="1399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045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FB6AD67B-1C89-4ECF-AA38-21F3731F1C24}"/>
                  </a:ext>
                </a:extLst>
              </p:cNvPr>
              <p:cNvSpPr txBox="1"/>
              <p:nvPr/>
            </p:nvSpPr>
            <p:spPr>
              <a:xfrm>
                <a:off x="958850" y="2209800"/>
                <a:ext cx="8991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Lemma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∀0≤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∀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6AD67B-1C89-4ECF-AA38-21F3731F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0" y="2209800"/>
                <a:ext cx="8991600" cy="830997"/>
              </a:xfrm>
              <a:prstGeom prst="rect">
                <a:avLst/>
              </a:prstGeom>
              <a:blipFill>
                <a:blip r:embed="rId3"/>
                <a:stretch>
                  <a:fillRect l="-1017" t="-5882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0A6D9AF-6829-4473-9EB8-899F9FCB053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Conjugate Direction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5B73279-268D-4A4D-8F4B-C592C42BCB6F}"/>
              </a:ext>
            </a:extLst>
          </p:cNvPr>
          <p:cNvGrpSpPr/>
          <p:nvPr/>
        </p:nvGrpSpPr>
        <p:grpSpPr>
          <a:xfrm>
            <a:off x="6643932" y="3845064"/>
            <a:ext cx="5376618" cy="2582887"/>
            <a:chOff x="3536950" y="2520925"/>
            <a:chExt cx="6477000" cy="258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="" xmlns:a16="http://schemas.microsoft.com/office/drawing/2014/main" id="{A824B2BD-1906-4258-821C-4741953D1B3E}"/>
                    </a:ext>
                  </a:extLst>
                </p:cNvPr>
                <p:cNvSpPr txBox="1"/>
                <p:nvPr/>
              </p:nvSpPr>
              <p:spPr>
                <a:xfrm>
                  <a:off x="3536950" y="2890257"/>
                  <a:ext cx="6477000" cy="221355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</a:rPr>
                    <a:t>Given a starting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-conjugate directions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 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1"/>
                      </a:solidFill>
                    </a:rPr>
                    <a:t>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altLang="zh-CN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824B2BD-1906-4258-821C-4741953D1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950" y="2890257"/>
                  <a:ext cx="6477000" cy="2213555"/>
                </a:xfrm>
                <a:prstGeom prst="rect">
                  <a:avLst/>
                </a:prstGeom>
                <a:blipFill>
                  <a:blip r:embed="rId4"/>
                  <a:stretch>
                    <a:fillRect l="-1697" t="-1918" r="-1810" b="-411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EE518265-BD46-4CFB-9414-B546E84502E5}"/>
                </a:ext>
              </a:extLst>
            </p:cNvPr>
            <p:cNvSpPr txBox="1"/>
            <p:nvPr/>
          </p:nvSpPr>
          <p:spPr>
            <a:xfrm>
              <a:off x="3536950" y="2520925"/>
              <a:ext cx="647700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Basic Conjugate Direction Algorithm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1369E617-1117-4B4F-9D91-F8545CAA4B2F}"/>
                  </a:ext>
                </a:extLst>
              </p:cNvPr>
              <p:cNvSpPr txBox="1"/>
              <p:nvPr/>
            </p:nvSpPr>
            <p:spPr>
              <a:xfrm>
                <a:off x="417268" y="4382550"/>
                <a:ext cx="6040682" cy="187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Lemma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369E617-1117-4B4F-9D91-F8545CAA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8" y="4382550"/>
                <a:ext cx="6040682" cy="1877245"/>
              </a:xfrm>
              <a:prstGeom prst="rect">
                <a:avLst/>
              </a:prstGeom>
              <a:blipFill>
                <a:blip r:embed="rId5"/>
                <a:stretch>
                  <a:fillRect l="-1514" t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0AE6BDDB-6F5B-4E6B-B4B9-3D1EF345A115}"/>
              </a:ext>
            </a:extLst>
          </p:cNvPr>
          <p:cNvGrpSpPr/>
          <p:nvPr/>
        </p:nvGrpSpPr>
        <p:grpSpPr>
          <a:xfrm>
            <a:off x="878680" y="3538148"/>
            <a:ext cx="5300663" cy="1769658"/>
            <a:chOff x="878680" y="3538148"/>
            <a:chExt cx="5300663" cy="1769658"/>
          </a:xfrm>
        </p:grpSpPr>
        <p:sp>
          <p:nvSpPr>
            <p:cNvPr id="2" name="思想气泡: 云 1">
              <a:extLst>
                <a:ext uri="{FF2B5EF4-FFF2-40B4-BE49-F238E27FC236}">
                  <a16:creationId xmlns="" xmlns:a16="http://schemas.microsoft.com/office/drawing/2014/main" id="{A02C5647-3393-4594-A841-9DDA8708522B}"/>
                </a:ext>
              </a:extLst>
            </p:cNvPr>
            <p:cNvSpPr/>
            <p:nvPr/>
          </p:nvSpPr>
          <p:spPr>
            <a:xfrm>
              <a:off x="878680" y="4757738"/>
              <a:ext cx="5300663" cy="550068"/>
            </a:xfrm>
            <a:prstGeom prst="cloudCallout">
              <a:avLst>
                <a:gd name="adj1" fmla="val -13151"/>
                <a:gd name="adj2" fmla="val -13750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="" xmlns:a16="http://schemas.microsoft.com/office/drawing/2014/main" id="{9210C1C3-5B15-4D85-AB76-0C68983DFC1D}"/>
                    </a:ext>
                  </a:extLst>
                </p:cNvPr>
                <p:cNvSpPr/>
                <p:nvPr/>
              </p:nvSpPr>
              <p:spPr>
                <a:xfrm>
                  <a:off x="1307307" y="3538148"/>
                  <a:ext cx="3700462" cy="6568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/>
                    <a:t>Steepest descent: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9210C1C3-5B15-4D85-AB76-0C68983DF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307" y="3538148"/>
                  <a:ext cx="3700462" cy="656808"/>
                </a:xfrm>
                <a:prstGeom prst="rect">
                  <a:avLst/>
                </a:prstGeom>
                <a:blipFill>
                  <a:blip r:embed="rId6"/>
                  <a:stretch>
                    <a:fillRect t="-5263" b="-9649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15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44E40A9-F3D2-4A54-AA8E-522C4151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Conjugate Gradient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EF3EB53-9692-41D5-88A2-009A8B459713}"/>
              </a:ext>
            </a:extLst>
          </p:cNvPr>
          <p:cNvGrpSpPr/>
          <p:nvPr/>
        </p:nvGrpSpPr>
        <p:grpSpPr>
          <a:xfrm>
            <a:off x="1106732" y="1747848"/>
            <a:ext cx="5052768" cy="2068510"/>
            <a:chOff x="3536950" y="2576117"/>
            <a:chExt cx="6477000" cy="1997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C8363D9C-9621-49D0-B3BC-931C8596971A}"/>
                    </a:ext>
                  </a:extLst>
                </p:cNvPr>
                <p:cNvSpPr txBox="1"/>
                <p:nvPr/>
              </p:nvSpPr>
              <p:spPr>
                <a:xfrm>
                  <a:off x="3536950" y="2890257"/>
                  <a:ext cx="6477000" cy="168334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Given a starting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-conjugate directions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 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altLang="zh-CN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zh-CN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altLang="zh-CN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8363D9C-9621-49D0-B3BC-931C85969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950" y="2890257"/>
                  <a:ext cx="6477000" cy="1683346"/>
                </a:xfrm>
                <a:prstGeom prst="rect">
                  <a:avLst/>
                </a:prstGeom>
                <a:blipFill>
                  <a:blip r:embed="rId3"/>
                  <a:stretch>
                    <a:fillRect l="-964" t="-1389" r="-1325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66825AFA-75B2-4F88-ABE8-8A8F5DA9A56A}"/>
                </a:ext>
              </a:extLst>
            </p:cNvPr>
            <p:cNvSpPr txBox="1"/>
            <p:nvPr/>
          </p:nvSpPr>
          <p:spPr>
            <a:xfrm>
              <a:off x="3536950" y="2576117"/>
              <a:ext cx="6477000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Conjugate Direction Algorithm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B75D0C69-0572-4963-B720-216EBD90C09F}"/>
              </a:ext>
            </a:extLst>
          </p:cNvPr>
          <p:cNvSpPr/>
          <p:nvPr/>
        </p:nvSpPr>
        <p:spPr>
          <a:xfrm>
            <a:off x="838200" y="2239697"/>
            <a:ext cx="2038350" cy="57969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A4851F81-1527-4CE6-AECD-3B8556182ED8}"/>
              </a:ext>
            </a:extLst>
          </p:cNvPr>
          <p:cNvCxnSpPr>
            <a:cxnSpLocks/>
          </p:cNvCxnSpPr>
          <p:nvPr/>
        </p:nvCxnSpPr>
        <p:spPr>
          <a:xfrm>
            <a:off x="2876550" y="2518620"/>
            <a:ext cx="1281113" cy="151909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5C02700-2F7B-48EA-A8D6-8E1166EC0AFE}"/>
              </a:ext>
            </a:extLst>
          </p:cNvPr>
          <p:cNvSpPr txBox="1"/>
          <p:nvPr/>
        </p:nvSpPr>
        <p:spPr>
          <a:xfrm>
            <a:off x="3345107" y="4037711"/>
            <a:ext cx="1974850" cy="36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How to compute?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8844E31C-2D8D-4C00-A573-2D9FCE7B4D7A}"/>
                  </a:ext>
                </a:extLst>
              </p:cNvPr>
              <p:cNvSpPr txBox="1"/>
              <p:nvPr/>
            </p:nvSpPr>
            <p:spPr>
              <a:xfrm>
                <a:off x="6281355" y="3971181"/>
                <a:ext cx="5681080" cy="272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b="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then stop; else,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then stop.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go to step 3.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44E31C-2D8D-4C00-A573-2D9FCE7B4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55" y="3971181"/>
                <a:ext cx="5681080" cy="2720360"/>
              </a:xfrm>
              <a:prstGeom prst="rect">
                <a:avLst/>
              </a:prstGeom>
              <a:blipFill>
                <a:blip r:embed="rId4"/>
                <a:stretch>
                  <a:fillRect l="-858" t="-1119" r="-966" b="-2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B3FD6224-1015-45ED-BA45-645D360D7A44}"/>
                  </a:ext>
                </a:extLst>
              </p:cNvPr>
              <p:cNvSpPr txBox="1"/>
              <p:nvPr/>
            </p:nvSpPr>
            <p:spPr>
              <a:xfrm>
                <a:off x="1000616" y="4546531"/>
                <a:ext cx="468898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Proposition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In Conjugate Gradient Algorithm, the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-conjugate.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3FD6224-1015-45ED-BA45-645D360D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16" y="4546531"/>
                <a:ext cx="4688983" cy="1569660"/>
              </a:xfrm>
              <a:prstGeom prst="rect">
                <a:avLst/>
              </a:prstGeom>
              <a:blipFill>
                <a:blip r:embed="rId5"/>
                <a:stretch>
                  <a:fillRect l="-1951" t="-3113" r="-1430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4676241A-501C-43E3-876E-1C5FA584AC89}"/>
                  </a:ext>
                </a:extLst>
              </p:cNvPr>
              <p:cNvSpPr txBox="1"/>
              <p:nvPr/>
            </p:nvSpPr>
            <p:spPr>
              <a:xfrm>
                <a:off x="6428032" y="2331245"/>
                <a:ext cx="5603874" cy="976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676241A-501C-43E3-876E-1C5FA584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032" y="2331245"/>
                <a:ext cx="5603874" cy="976293"/>
              </a:xfrm>
              <a:prstGeom prst="rect">
                <a:avLst/>
              </a:prstGeom>
              <a:blipFill>
                <a:blip r:embed="rId6"/>
                <a:stretch>
                  <a:fillRect l="-1087" t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94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87F31D3C-5B2C-4F60-9B1E-684B2556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Conjugate Gradient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600A5DA-A554-4BAE-ADA4-8788833E3D7F}"/>
                  </a:ext>
                </a:extLst>
              </p:cNvPr>
              <p:cNvSpPr txBox="1"/>
              <p:nvPr/>
            </p:nvSpPr>
            <p:spPr>
              <a:xfrm>
                <a:off x="7808214" y="1690688"/>
                <a:ext cx="3701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Nonquadratic problems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Unknown: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600A5DA-A554-4BAE-ADA4-8788833E3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214" y="1690688"/>
                <a:ext cx="3701034" cy="1200329"/>
              </a:xfrm>
              <a:prstGeom prst="rect">
                <a:avLst/>
              </a:prstGeom>
              <a:blipFill>
                <a:blip r:embed="rId3"/>
                <a:stretch>
                  <a:fillRect l="-2636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09B621F-09FA-47B6-A233-FB2E23F26069}"/>
                  </a:ext>
                </a:extLst>
              </p:cNvPr>
              <p:cNvSpPr txBox="1"/>
              <p:nvPr/>
            </p:nvSpPr>
            <p:spPr>
              <a:xfrm>
                <a:off x="838200" y="1772984"/>
                <a:ext cx="6475476" cy="301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;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then stop; else,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then stop.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; go to step 3.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9B621F-09FA-47B6-A233-FB2E23F26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2984"/>
                <a:ext cx="6475476" cy="3011850"/>
              </a:xfrm>
              <a:prstGeom prst="rect">
                <a:avLst/>
              </a:prstGeom>
              <a:blipFill>
                <a:blip r:embed="rId4"/>
                <a:stretch>
                  <a:fillRect l="-1036" t="-141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="" xmlns:a16="http://schemas.microsoft.com/office/drawing/2014/main" id="{DC5A7F63-ADFD-40FA-840A-6AD388562AC9}"/>
              </a:ext>
            </a:extLst>
          </p:cNvPr>
          <p:cNvCxnSpPr>
            <a:cxnSpLocks/>
          </p:cNvCxnSpPr>
          <p:nvPr/>
        </p:nvCxnSpPr>
        <p:spPr>
          <a:xfrm flipV="1">
            <a:off x="3182112" y="2633472"/>
            <a:ext cx="4617720" cy="8229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405D537B-8559-4931-9922-4F83BE76D670}"/>
              </a:ext>
            </a:extLst>
          </p:cNvPr>
          <p:cNvCxnSpPr>
            <a:cxnSpLocks/>
          </p:cNvCxnSpPr>
          <p:nvPr/>
        </p:nvCxnSpPr>
        <p:spPr>
          <a:xfrm flipV="1">
            <a:off x="3038856" y="2715768"/>
            <a:ext cx="4760976" cy="101623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D1C1AD5D-8E4D-4638-AD89-09D0C4C9855D}"/>
                  </a:ext>
                </a:extLst>
              </p:cNvPr>
              <p:cNvSpPr txBox="1"/>
              <p:nvPr/>
            </p:nvSpPr>
            <p:spPr>
              <a:xfrm>
                <a:off x="7881747" y="3446006"/>
                <a:ext cx="35539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Solutions: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Line search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Formulas for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C1AD5D-8E4D-4638-AD89-09D0C4C9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47" y="3446006"/>
                <a:ext cx="3553968" cy="1569660"/>
              </a:xfrm>
              <a:prstGeom prst="rect">
                <a:avLst/>
              </a:prstGeom>
              <a:blipFill>
                <a:blip r:embed="rId5"/>
                <a:stretch>
                  <a:fillRect l="-2744" t="-3101" r="-515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47B9F537-B91A-431B-A13D-CDA0BD74110B}"/>
                  </a:ext>
                </a:extLst>
              </p:cNvPr>
              <p:cNvSpPr/>
              <p:nvPr/>
            </p:nvSpPr>
            <p:spPr>
              <a:xfrm>
                <a:off x="7991856" y="5292546"/>
                <a:ext cx="3553968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/>
                  <a:t>Hestenes-Stiefel: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7B9F537-B91A-431B-A13D-CDA0BD741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856" y="5292546"/>
                <a:ext cx="3553968" cy="1200329"/>
              </a:xfrm>
              <a:prstGeom prst="rect">
                <a:avLst/>
              </a:prstGeom>
              <a:blipFill>
                <a:blip r:embed="rId6"/>
                <a:stretch>
                  <a:fillRect l="-2393" t="-75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56E809C9-C7C5-479C-8461-59B3F40D5612}"/>
                  </a:ext>
                </a:extLst>
              </p:cNvPr>
              <p:cNvSpPr/>
              <p:nvPr/>
            </p:nvSpPr>
            <p:spPr>
              <a:xfrm>
                <a:off x="4327779" y="5292545"/>
                <a:ext cx="3553968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/>
                  <a:t>Polak-Ribi</a:t>
                </a:r>
                <a:r>
                  <a:rPr lang="az-Cyrl-AZ" altLang="zh-CN" sz="2400" dirty="0"/>
                  <a:t>ѐ</a:t>
                </a:r>
                <a:r>
                  <a:rPr lang="en-US" altLang="zh-CN" sz="2400" dirty="0"/>
                  <a:t>re: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6E809C9-C7C5-479C-8461-59B3F40D5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79" y="5292545"/>
                <a:ext cx="3553968" cy="1200329"/>
              </a:xfrm>
              <a:prstGeom prst="rect">
                <a:avLst/>
              </a:prstGeom>
              <a:blipFill>
                <a:blip r:embed="rId7"/>
                <a:stretch>
                  <a:fillRect l="-2564" t="-552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id="{0FAF8943-3DF6-4293-8D2D-66618723AA04}"/>
                  </a:ext>
                </a:extLst>
              </p:cNvPr>
              <p:cNvSpPr/>
              <p:nvPr/>
            </p:nvSpPr>
            <p:spPr>
              <a:xfrm>
                <a:off x="646176" y="5292544"/>
                <a:ext cx="3553968" cy="12003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/>
                  <a:t>Fletcher-Reeves: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FAF8943-3DF6-4293-8D2D-66618723A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" y="5292544"/>
                <a:ext cx="3553968" cy="1200329"/>
              </a:xfrm>
              <a:prstGeom prst="rect">
                <a:avLst/>
              </a:prstGeom>
              <a:blipFill>
                <a:blip r:embed="rId8"/>
                <a:stretch>
                  <a:fillRect l="-2393" t="-552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5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Quasi-Newton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8671E69-C8FE-47C6-810B-830C78BA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Introduction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835430EA-3EAA-4E5C-B436-482BC47970FB}"/>
                  </a:ext>
                </a:extLst>
              </p:cNvPr>
              <p:cNvSpPr txBox="1"/>
              <p:nvPr/>
            </p:nvSpPr>
            <p:spPr>
              <a:xfrm>
                <a:off x="925009" y="1922182"/>
                <a:ext cx="4694420" cy="163121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Newton’s Method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consists of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5430EA-3EAA-4E5C-B436-482BC4797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09" y="1922182"/>
                <a:ext cx="4694420" cy="1631216"/>
              </a:xfrm>
              <a:prstGeom prst="rect">
                <a:avLst/>
              </a:prstGeom>
              <a:blipFill>
                <a:blip r:embed="rId3"/>
                <a:stretch>
                  <a:fillRect l="-1295" t="-1481" b="-555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1F3171D5-502D-458E-B516-A5C63516348C}"/>
                  </a:ext>
                </a:extLst>
              </p:cNvPr>
              <p:cNvSpPr txBox="1"/>
              <p:nvPr/>
            </p:nvSpPr>
            <p:spPr>
              <a:xfrm>
                <a:off x="6272514" y="1674110"/>
                <a:ext cx="503820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Superior convergence property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Con: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May not be descent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3171D5-502D-458E-B516-A5C63516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514" y="1674110"/>
                <a:ext cx="5038202" cy="1631216"/>
              </a:xfrm>
              <a:prstGeom prst="rect">
                <a:avLst/>
              </a:prstGeom>
              <a:blipFill>
                <a:blip r:embed="rId4"/>
                <a:stretch>
                  <a:fillRect l="-1332" t="-2247" b="-5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547C6EF-DF17-4519-8490-EDAF7F3B608A}"/>
                  </a:ext>
                </a:extLst>
              </p:cNvPr>
              <p:cNvSpPr txBox="1"/>
              <p:nvPr/>
            </p:nvSpPr>
            <p:spPr>
              <a:xfrm>
                <a:off x="6278301" y="3229342"/>
                <a:ext cx="40957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Evaluation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547C6EF-DF17-4519-8490-EDAF7F3B6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01" y="3229342"/>
                <a:ext cx="4095750" cy="707886"/>
              </a:xfrm>
              <a:prstGeom prst="rect">
                <a:avLst/>
              </a:prstGeom>
              <a:blipFill>
                <a:blip r:embed="rId5"/>
                <a:stretch>
                  <a:fillRect l="-1339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3AC7879F-E0AE-4F00-8819-6B42B841B5B2}"/>
                  </a:ext>
                </a:extLst>
              </p:cNvPr>
              <p:cNvSpPr txBox="1"/>
              <p:nvPr/>
            </p:nvSpPr>
            <p:spPr>
              <a:xfrm>
                <a:off x="925009" y="3763568"/>
                <a:ext cx="4694420" cy="299735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b="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then stop; else,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then stop.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go to step 3.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C7879F-E0AE-4F00-8819-6B42B841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09" y="3763568"/>
                <a:ext cx="4694420" cy="2997359"/>
              </a:xfrm>
              <a:prstGeom prst="rect">
                <a:avLst/>
              </a:prstGeom>
              <a:blipFill>
                <a:blip r:embed="rId6"/>
                <a:stretch>
                  <a:fillRect l="-1036" t="-810" r="-518" b="-202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C6414095-44D1-452D-A536-D580DD84B989}"/>
              </a:ext>
            </a:extLst>
          </p:cNvPr>
          <p:cNvGrpSpPr/>
          <p:nvPr/>
        </p:nvGrpSpPr>
        <p:grpSpPr>
          <a:xfrm>
            <a:off x="6416111" y="4456173"/>
            <a:ext cx="5482663" cy="990740"/>
            <a:chOff x="6416111" y="4456173"/>
            <a:chExt cx="5482663" cy="990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="" xmlns:a16="http://schemas.microsoft.com/office/drawing/2014/main" id="{DFC4EECB-614E-4350-86F0-55A312676DB9}"/>
                    </a:ext>
                  </a:extLst>
                </p:cNvPr>
                <p:cNvSpPr txBox="1"/>
                <p:nvPr/>
              </p:nvSpPr>
              <p:spPr>
                <a:xfrm>
                  <a:off x="6528864" y="5077581"/>
                  <a:ext cx="52425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FC4EECB-614E-4350-86F0-55A312676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864" y="5077581"/>
                  <a:ext cx="524258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30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="" xmlns:a16="http://schemas.microsoft.com/office/drawing/2014/main" id="{B7370F17-E183-4639-A9B6-B7EBFD680009}"/>
                    </a:ext>
                  </a:extLst>
                </p:cNvPr>
                <p:cNvSpPr txBox="1"/>
                <p:nvPr/>
              </p:nvSpPr>
              <p:spPr>
                <a:xfrm>
                  <a:off x="6416111" y="4456173"/>
                  <a:ext cx="54826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Levenberg-Marquardt modification: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7370F17-E183-4639-A9B6-B7EBFD680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111" y="4456173"/>
                  <a:ext cx="5482663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001" t="-4717" b="-66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580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E59475E-8635-4399-B83E-F88B48D5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2B9422C1-AC92-4FB0-949A-EC245CD7390D}"/>
              </a:ext>
            </a:extLst>
          </p:cNvPr>
          <p:cNvGrpSpPr/>
          <p:nvPr/>
        </p:nvGrpSpPr>
        <p:grpSpPr>
          <a:xfrm>
            <a:off x="883413" y="1690688"/>
            <a:ext cx="5482663" cy="990740"/>
            <a:chOff x="6416111" y="4456173"/>
            <a:chExt cx="5482663" cy="990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657FC980-F1CC-42F7-82B5-E164ACE01C57}"/>
                    </a:ext>
                  </a:extLst>
                </p:cNvPr>
                <p:cNvSpPr txBox="1"/>
                <p:nvPr/>
              </p:nvSpPr>
              <p:spPr>
                <a:xfrm>
                  <a:off x="6528864" y="5077581"/>
                  <a:ext cx="52425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)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57FC980-F1CC-42F7-82B5-E164ACE01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864" y="5077581"/>
                  <a:ext cx="524258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93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="" xmlns:a16="http://schemas.microsoft.com/office/drawing/2014/main" id="{DDC90A4F-4D85-4CB6-8951-CCC5A97F00DB}"/>
                    </a:ext>
                  </a:extLst>
                </p:cNvPr>
                <p:cNvSpPr txBox="1"/>
                <p:nvPr/>
              </p:nvSpPr>
              <p:spPr>
                <a:xfrm>
                  <a:off x="6416111" y="4456173"/>
                  <a:ext cx="54826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Levenberg-Marquardt modification: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DC90A4F-4D85-4CB6-8951-CCC5A97F0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111" y="4456173"/>
                  <a:ext cx="5482663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001" t="-4717" b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箭头: 下 6">
            <a:extLst>
              <a:ext uri="{FF2B5EF4-FFF2-40B4-BE49-F238E27FC236}">
                <a16:creationId xmlns="" xmlns:a16="http://schemas.microsoft.com/office/drawing/2014/main" id="{BE4FC4B1-C2D6-4760-A111-6491222C8252}"/>
              </a:ext>
            </a:extLst>
          </p:cNvPr>
          <p:cNvSpPr/>
          <p:nvPr/>
        </p:nvSpPr>
        <p:spPr>
          <a:xfrm>
            <a:off x="2257063" y="3102015"/>
            <a:ext cx="1591519" cy="6539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955690BD-704F-4F01-8BF6-9B8EAB90148B}"/>
                  </a:ext>
                </a:extLst>
              </p:cNvPr>
              <p:cNvSpPr/>
              <p:nvPr/>
            </p:nvSpPr>
            <p:spPr>
              <a:xfrm>
                <a:off x="1184623" y="3935444"/>
                <a:ext cx="38503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)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5690BD-704F-4F01-8BF6-9B8EAB901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23" y="3935444"/>
                <a:ext cx="3850366" cy="646331"/>
              </a:xfrm>
              <a:prstGeom prst="rect">
                <a:avLst/>
              </a:prstGeom>
              <a:blipFill>
                <a:blip r:embed="rId5"/>
                <a:stretch>
                  <a:fillRect l="-1266" r="-332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A7BFD67B-47E0-4FB9-8220-1FD2B3E359B3}"/>
                  </a:ext>
                </a:extLst>
              </p:cNvPr>
              <p:cNvSpPr txBox="1"/>
              <p:nvPr/>
            </p:nvSpPr>
            <p:spPr>
              <a:xfrm>
                <a:off x="931762" y="5019737"/>
                <a:ext cx="938128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Proposition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real symmetric positive definite matrix. If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BFD67B-47E0-4FB9-8220-1FD2B3E35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2" y="5019737"/>
                <a:ext cx="9381281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715" t="-2294" r="-1105" b="-6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AE4B32A2-E26F-4CB5-8D5A-6DE50592F136}"/>
              </a:ext>
            </a:extLst>
          </p:cNvPr>
          <p:cNvCxnSpPr/>
          <p:nvPr/>
        </p:nvCxnSpPr>
        <p:spPr>
          <a:xfrm flipV="1">
            <a:off x="3802284" y="3016251"/>
            <a:ext cx="3825432" cy="9770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870E9CE-6023-477C-8748-F5CF640CC803}"/>
              </a:ext>
            </a:extLst>
          </p:cNvPr>
          <p:cNvSpPr txBox="1"/>
          <p:nvPr/>
        </p:nvSpPr>
        <p:spPr>
          <a:xfrm>
            <a:off x="7695235" y="2717198"/>
            <a:ext cx="262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Approximation of the inverse Hessian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3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1F34F0-D104-4606-8E3F-574D58B4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Steepest Descent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1678EE81-D340-4ADB-801A-138009AC5EE8}"/>
                  </a:ext>
                </a:extLst>
              </p:cNvPr>
              <p:cNvSpPr txBox="1"/>
              <p:nvPr/>
            </p:nvSpPr>
            <p:spPr>
              <a:xfrm>
                <a:off x="969135" y="1825580"/>
                <a:ext cx="44357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argmi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78EE81-D340-4ADB-801A-138009AC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5" y="1825580"/>
                <a:ext cx="4435701" cy="369332"/>
              </a:xfrm>
              <a:prstGeom prst="rect">
                <a:avLst/>
              </a:prstGeom>
              <a:blipFill>
                <a:blip r:embed="rId3"/>
                <a:stretch>
                  <a:fillRect l="-549" r="-2060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="" xmlns:a16="http://schemas.microsoft.com/office/drawing/2014/main" id="{54E8F5D2-8330-46CC-99AF-ED072BE9DBE4}"/>
              </a:ext>
            </a:extLst>
          </p:cNvPr>
          <p:cNvCxnSpPr>
            <a:cxnSpLocks/>
          </p:cNvCxnSpPr>
          <p:nvPr/>
        </p:nvCxnSpPr>
        <p:spPr>
          <a:xfrm>
            <a:off x="5600163" y="2010246"/>
            <a:ext cx="676141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7AE8CF9D-015F-4292-AE0A-35A670212BB7}"/>
                  </a:ext>
                </a:extLst>
              </p:cNvPr>
              <p:cNvSpPr txBox="1"/>
              <p:nvPr/>
            </p:nvSpPr>
            <p:spPr>
              <a:xfrm>
                <a:off x="6529588" y="1690688"/>
                <a:ext cx="3792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 line search in the direction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until a minimizer is found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AE8CF9D-015F-4292-AE0A-35A67021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88" y="1690688"/>
                <a:ext cx="3792828" cy="646331"/>
              </a:xfrm>
              <a:prstGeom prst="rect">
                <a:avLst/>
              </a:prstGeom>
              <a:blipFill>
                <a:blip r:embed="rId4"/>
                <a:stretch>
                  <a:fillRect l="-1286" t="-4717" r="-32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="" xmlns:a16="http://schemas.microsoft.com/office/drawing/2014/main" id="{F184CED3-B16B-4482-A158-93359CA4636E}"/>
              </a:ext>
            </a:extLst>
          </p:cNvPr>
          <p:cNvSpPr/>
          <p:nvPr/>
        </p:nvSpPr>
        <p:spPr>
          <a:xfrm>
            <a:off x="6160394" y="3662582"/>
            <a:ext cx="5475668" cy="19833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4D425EE3-CDE7-4D80-AF74-D8D0A570E225}"/>
              </a:ext>
            </a:extLst>
          </p:cNvPr>
          <p:cNvSpPr/>
          <p:nvPr/>
        </p:nvSpPr>
        <p:spPr>
          <a:xfrm>
            <a:off x="7450428" y="3937838"/>
            <a:ext cx="3702676" cy="13255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D403E5E2-2B05-4610-97FA-2DD212A461AD}"/>
              </a:ext>
            </a:extLst>
          </p:cNvPr>
          <p:cNvCxnSpPr/>
          <p:nvPr/>
        </p:nvCxnSpPr>
        <p:spPr>
          <a:xfrm>
            <a:off x="5938233" y="5048518"/>
            <a:ext cx="2400837" cy="75985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59FE6E2B-6030-438C-A352-CC4847975DB3}"/>
              </a:ext>
            </a:extLst>
          </p:cNvPr>
          <p:cNvCxnSpPr>
            <a:cxnSpLocks/>
          </p:cNvCxnSpPr>
          <p:nvPr/>
        </p:nvCxnSpPr>
        <p:spPr>
          <a:xfrm flipV="1">
            <a:off x="7156451" y="4186135"/>
            <a:ext cx="404428" cy="12149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3953781E-3FC5-4820-8BB5-9CACCEDDD244}"/>
              </a:ext>
            </a:extLst>
          </p:cNvPr>
          <p:cNvCxnSpPr>
            <a:cxnSpLocks/>
          </p:cNvCxnSpPr>
          <p:nvPr/>
        </p:nvCxnSpPr>
        <p:spPr>
          <a:xfrm>
            <a:off x="7450428" y="4530530"/>
            <a:ext cx="1390918" cy="4278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="" xmlns:a16="http://schemas.microsoft.com/office/drawing/2014/main" id="{67DA44FD-BCCC-43E5-B05A-5101FEA98F9C}"/>
              </a:ext>
            </a:extLst>
          </p:cNvPr>
          <p:cNvSpPr/>
          <p:nvPr/>
        </p:nvSpPr>
        <p:spPr>
          <a:xfrm>
            <a:off x="8013879" y="4263861"/>
            <a:ext cx="2099255" cy="6222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="" xmlns:a16="http://schemas.microsoft.com/office/drawing/2014/main" id="{E37457E5-5996-41F6-8497-D3E7D774583C}"/>
              </a:ext>
            </a:extLst>
          </p:cNvPr>
          <p:cNvCxnSpPr>
            <a:stCxn id="17" idx="3"/>
          </p:cNvCxnSpPr>
          <p:nvPr/>
        </p:nvCxnSpPr>
        <p:spPr>
          <a:xfrm flipV="1">
            <a:off x="8321308" y="4404575"/>
            <a:ext cx="104694" cy="3903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E1BD0891-AB08-41D2-92F0-70A3B153D847}"/>
              </a:ext>
            </a:extLst>
          </p:cNvPr>
          <p:cNvSpPr/>
          <p:nvPr/>
        </p:nvSpPr>
        <p:spPr>
          <a:xfrm>
            <a:off x="8404189" y="4386771"/>
            <a:ext cx="824248" cy="3133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id="{89A19E98-D4CB-47CD-AC82-97D83AB02D8B}"/>
                  </a:ext>
                </a:extLst>
              </p:cNvPr>
              <p:cNvSpPr txBox="1"/>
              <p:nvPr/>
            </p:nvSpPr>
            <p:spPr>
              <a:xfrm>
                <a:off x="6997939" y="540766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9A19E98-D4CB-47CD-AC82-97D83AB02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39" y="5407664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="" xmlns:a16="http://schemas.microsoft.com/office/drawing/2014/main" id="{A6DA9E7C-BCDF-42A0-A6AC-2584539B25EF}"/>
                  </a:ext>
                </a:extLst>
              </p:cNvPr>
              <p:cNvSpPr txBox="1"/>
              <p:nvPr/>
            </p:nvSpPr>
            <p:spPr>
              <a:xfrm>
                <a:off x="7155188" y="42591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6DA9E7C-BCDF-42A0-A6AC-2584539B2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188" y="4259136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13333" r="-6667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="" xmlns:a16="http://schemas.microsoft.com/office/drawing/2014/main" id="{3D9877FE-FCE2-4063-B807-6594EEF73D9D}"/>
                  </a:ext>
                </a:extLst>
              </p:cNvPr>
              <p:cNvSpPr txBox="1"/>
              <p:nvPr/>
            </p:nvSpPr>
            <p:spPr>
              <a:xfrm>
                <a:off x="8163242" y="476158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9877FE-FCE2-4063-B807-6594EEF73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242" y="476158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="" xmlns:a16="http://schemas.microsoft.com/office/drawing/2014/main" id="{D49D8F4B-520D-49E1-815B-BBFE235ADCDB}"/>
                  </a:ext>
                </a:extLst>
              </p:cNvPr>
              <p:cNvSpPr txBox="1"/>
              <p:nvPr/>
            </p:nvSpPr>
            <p:spPr>
              <a:xfrm>
                <a:off x="10272162" y="5526794"/>
                <a:ext cx="1363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49D8F4B-520D-49E1-815B-BBFE235A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162" y="5526794"/>
                <a:ext cx="1363900" cy="276999"/>
              </a:xfrm>
              <a:prstGeom prst="rect">
                <a:avLst/>
              </a:prstGeom>
              <a:blipFill>
                <a:blip r:embed="rId8"/>
                <a:stretch>
                  <a:fillRect l="-5804" t="-4444" r="-580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="" xmlns:a16="http://schemas.microsoft.com/office/drawing/2014/main" id="{54758381-D3B2-4701-A53E-1968B92B8C83}"/>
                  </a:ext>
                </a:extLst>
              </p:cNvPr>
              <p:cNvSpPr txBox="1"/>
              <p:nvPr/>
            </p:nvSpPr>
            <p:spPr>
              <a:xfrm>
                <a:off x="10355043" y="4501670"/>
                <a:ext cx="1358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4758381-D3B2-4701-A53E-1968B92B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043" y="4501670"/>
                <a:ext cx="1358577" cy="276999"/>
              </a:xfrm>
              <a:prstGeom prst="rect">
                <a:avLst/>
              </a:prstGeom>
              <a:blipFill>
                <a:blip r:embed="rId9"/>
                <a:stretch>
                  <a:fillRect l="-5830" t="-2174" r="-58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="" xmlns:a16="http://schemas.microsoft.com/office/drawing/2014/main" id="{E9839810-488D-4BB0-8EB0-BA35495B4CBF}"/>
                  </a:ext>
                </a:extLst>
              </p:cNvPr>
              <p:cNvSpPr txBox="1"/>
              <p:nvPr/>
            </p:nvSpPr>
            <p:spPr>
              <a:xfrm>
                <a:off x="9334593" y="4137547"/>
                <a:ext cx="1363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9839810-488D-4BB0-8EB0-BA35495B4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93" y="4137547"/>
                <a:ext cx="1363899" cy="276999"/>
              </a:xfrm>
              <a:prstGeom prst="rect">
                <a:avLst/>
              </a:prstGeom>
              <a:blipFill>
                <a:blip r:embed="rId10"/>
                <a:stretch>
                  <a:fillRect l="-5804" t="-4444" r="-580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="" xmlns:a16="http://schemas.microsoft.com/office/drawing/2014/main" id="{A5BD5869-9B06-411D-96A7-C550A88A1398}"/>
                  </a:ext>
                </a:extLst>
              </p:cNvPr>
              <p:cNvSpPr txBox="1"/>
              <p:nvPr/>
            </p:nvSpPr>
            <p:spPr>
              <a:xfrm>
                <a:off x="827241" y="3916573"/>
                <a:ext cx="502247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1"/>
                    </a:solidFill>
                  </a:rPr>
                  <a:t>Proposition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a steepest descent sequence for a given function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for each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orthogonal to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BD5869-9B06-411D-96A7-C550A88A1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41" y="3916573"/>
                <a:ext cx="5022475" cy="1938992"/>
              </a:xfrm>
              <a:prstGeom prst="rect">
                <a:avLst/>
              </a:prstGeom>
              <a:blipFill>
                <a:blip r:embed="rId11"/>
                <a:stretch>
                  <a:fillRect l="-1942" t="-2508" r="-1092" b="-5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FA67033-E1E9-49CA-99CE-AED5F798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Approximation of the Inverse Hessian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E667AF39-2928-48B4-939B-69922444B272}"/>
                  </a:ext>
                </a:extLst>
              </p:cNvPr>
              <p:cNvSpPr txBox="1"/>
              <p:nvPr/>
            </p:nvSpPr>
            <p:spPr>
              <a:xfrm>
                <a:off x="914400" y="1892461"/>
                <a:ext cx="442153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Quasi-Newton Method: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are symmetric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667AF39-2928-48B4-939B-69922444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92461"/>
                <a:ext cx="4421530" cy="1938992"/>
              </a:xfrm>
              <a:prstGeom prst="rect">
                <a:avLst/>
              </a:prstGeom>
              <a:blipFill>
                <a:blip r:embed="rId3"/>
                <a:stretch>
                  <a:fillRect l="-2069" t="-2508" b="-5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1DB904BC-F6A7-4A70-9AA9-F36A59301ADC}"/>
                  </a:ext>
                </a:extLst>
              </p:cNvPr>
              <p:cNvSpPr txBox="1"/>
              <p:nvPr/>
            </p:nvSpPr>
            <p:spPr>
              <a:xfrm>
                <a:off x="5926238" y="2261792"/>
                <a:ext cx="53513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F0"/>
                    </a:solidFill>
                  </a:rPr>
                  <a:t>Remark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In the quadratic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’s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are required 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. 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DB904BC-F6A7-4A70-9AA9-F36A5930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238" y="2261792"/>
                <a:ext cx="5351362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11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3F5288C-608B-491A-A3AE-64C207BFE97A}"/>
                  </a:ext>
                </a:extLst>
              </p:cNvPr>
              <p:cNvSpPr txBox="1"/>
              <p:nvPr/>
            </p:nvSpPr>
            <p:spPr>
              <a:xfrm>
                <a:off x="1429474" y="4629873"/>
                <a:ext cx="9572263" cy="1342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Consider a quasi-Newton method applied to a quadratic function with Hessian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such that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∀0≤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-conjugate.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F5288C-608B-491A-A3AE-64C207BFE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474" y="4629873"/>
                <a:ext cx="9572263" cy="1342162"/>
              </a:xfrm>
              <a:prstGeom prst="rect">
                <a:avLst/>
              </a:prstGeom>
              <a:blipFill rotWithShape="0">
                <a:blip r:embed="rId5"/>
                <a:stretch>
                  <a:fillRect l="-637" t="-2262" b="-6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95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CB4ABD4-C770-4A9B-908B-EA1DED4D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Rank One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68C0CDDE-B801-48D3-9894-3B4B7CBEA012}"/>
                  </a:ext>
                </a:extLst>
              </p:cNvPr>
              <p:cNvSpPr txBox="1"/>
              <p:nvPr/>
            </p:nvSpPr>
            <p:spPr>
              <a:xfrm>
                <a:off x="902825" y="1690688"/>
                <a:ext cx="6499185" cy="238642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and a real symmetric positive definite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stop; else,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Compute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go to Step 2.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C0CDDE-B801-48D3-9894-3B4B7CBE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" y="1690688"/>
                <a:ext cx="6499185" cy="2386423"/>
              </a:xfrm>
              <a:prstGeom prst="rect">
                <a:avLst/>
              </a:prstGeom>
              <a:blipFill>
                <a:blip r:embed="rId3"/>
                <a:stretch>
                  <a:fillRect l="-655" t="-1015" b="-279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DDB0E72-445C-4602-A48D-ADD9BA4FFC12}"/>
              </a:ext>
            </a:extLst>
          </p:cNvPr>
          <p:cNvGrpSpPr/>
          <p:nvPr/>
        </p:nvGrpSpPr>
        <p:grpSpPr>
          <a:xfrm>
            <a:off x="6368969" y="3246114"/>
            <a:ext cx="5379335" cy="830997"/>
            <a:chOff x="6368969" y="3246114"/>
            <a:chExt cx="5379335" cy="83099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="" xmlns:a16="http://schemas.microsoft.com/office/drawing/2014/main" id="{DFE19C33-93BE-4772-B0AB-FD4BA2824D9D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368969" y="3372175"/>
              <a:ext cx="1684116" cy="289438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="" xmlns:a16="http://schemas.microsoft.com/office/drawing/2014/main" id="{F36194A5-73EF-4112-BBA2-3840E6B888D1}"/>
                    </a:ext>
                  </a:extLst>
                </p:cNvPr>
                <p:cNvSpPr txBox="1"/>
                <p:nvPr/>
              </p:nvSpPr>
              <p:spPr>
                <a:xfrm>
                  <a:off x="8053085" y="3246114"/>
                  <a:ext cx="3695219" cy="83099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Rank one correction formula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solidFill>
                      <a:schemeClr val="bg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.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36194A5-73EF-4112-BBA2-3840E6B88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085" y="3246114"/>
                  <a:ext cx="3695219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3618" t="-9353" b="-1510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40A340BD-79A6-4E37-B796-F3DD2E516477}"/>
                  </a:ext>
                </a:extLst>
              </p:cNvPr>
              <p:cNvSpPr txBox="1"/>
              <p:nvPr/>
            </p:nvSpPr>
            <p:spPr>
              <a:xfrm>
                <a:off x="902825" y="4524435"/>
                <a:ext cx="106429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For the rank one algorithm applied to a quadratic function with Hessian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A340BD-79A6-4E37-B796-F3DD2E516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" y="4524435"/>
                <a:ext cx="10642922" cy="1015663"/>
              </a:xfrm>
              <a:prstGeom prst="rect">
                <a:avLst/>
              </a:prstGeom>
              <a:blipFill>
                <a:blip r:embed="rId5"/>
                <a:stretch>
                  <a:fillRect l="-573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3BA88BB7-00D2-40D3-9959-1D568F143534}"/>
                  </a:ext>
                </a:extLst>
              </p:cNvPr>
              <p:cNvSpPr txBox="1"/>
              <p:nvPr/>
            </p:nvSpPr>
            <p:spPr>
              <a:xfrm>
                <a:off x="902825" y="5737204"/>
                <a:ext cx="4648200" cy="911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F0"/>
                    </a:solidFill>
                  </a:rPr>
                  <a:t>Example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A88BB7-00D2-40D3-9959-1D568F143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" y="5737204"/>
                <a:ext cx="4648200" cy="911788"/>
              </a:xfrm>
              <a:prstGeom prst="rect">
                <a:avLst/>
              </a:prstGeom>
              <a:blipFill>
                <a:blip r:embed="rId6"/>
                <a:stretch>
                  <a:fillRect l="-1048" t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AE2A4FDF-0E81-4290-8A26-41D21E06F3DD}"/>
              </a:ext>
            </a:extLst>
          </p:cNvPr>
          <p:cNvGrpSpPr/>
          <p:nvPr/>
        </p:nvGrpSpPr>
        <p:grpSpPr>
          <a:xfrm>
            <a:off x="6296624" y="584523"/>
            <a:ext cx="5379338" cy="2498216"/>
            <a:chOff x="6296624" y="584523"/>
            <a:chExt cx="5379338" cy="2498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星形: 十角 12">
                  <a:extLst>
                    <a:ext uri="{FF2B5EF4-FFF2-40B4-BE49-F238E27FC236}">
                      <a16:creationId xmlns="" xmlns:a16="http://schemas.microsoft.com/office/drawing/2014/main" id="{4C469A53-5360-471C-B0DA-E560D22DA854}"/>
                    </a:ext>
                  </a:extLst>
                </p:cNvPr>
                <p:cNvSpPr/>
                <p:nvPr/>
              </p:nvSpPr>
              <p:spPr>
                <a:xfrm>
                  <a:off x="7980743" y="584523"/>
                  <a:ext cx="3695219" cy="1968987"/>
                </a:xfrm>
                <a:prstGeom prst="star10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sz="1600" dirty="0">
                      <a:solidFill>
                        <a:srgbClr val="00B0F0"/>
                      </a:solidFill>
                    </a:rPr>
                    <a:t>Problems</a:t>
                  </a:r>
                  <a:endParaRPr lang="en-US" altLang="zh-CN" sz="16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may not be positive definite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1600" dirty="0"/>
                    <a:t>The evaluation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1600" dirty="0"/>
                    <a:t> 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星形: 十角 12">
                  <a:extLst>
                    <a:ext uri="{FF2B5EF4-FFF2-40B4-BE49-F238E27FC236}">
                      <a16:creationId xmlns:a16="http://schemas.microsoft.com/office/drawing/2014/main" id="{4C469A53-5360-471C-B0DA-E560D22DA8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743" y="584523"/>
                  <a:ext cx="3695219" cy="1968987"/>
                </a:xfrm>
                <a:prstGeom prst="star10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="" xmlns:a16="http://schemas.microsoft.com/office/drawing/2014/main" id="{DAE1EA84-4840-4ACC-8AEC-DC48BF24351D}"/>
                </a:ext>
              </a:extLst>
            </p:cNvPr>
            <p:cNvCxnSpPr>
              <a:cxnSpLocks/>
              <a:endCxn id="13" idx="5"/>
            </p:cNvCxnSpPr>
            <p:nvPr/>
          </p:nvCxnSpPr>
          <p:spPr>
            <a:xfrm flipV="1">
              <a:off x="6296624" y="1873245"/>
              <a:ext cx="1684116" cy="1209494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6EFD61D7-2196-4994-96AE-22B7E6B69ECC}"/>
              </a:ext>
            </a:extLst>
          </p:cNvPr>
          <p:cNvGrpSpPr/>
          <p:nvPr/>
        </p:nvGrpSpPr>
        <p:grpSpPr>
          <a:xfrm>
            <a:off x="7211027" y="5301205"/>
            <a:ext cx="3274189" cy="1295437"/>
            <a:chOff x="7211027" y="5301205"/>
            <a:chExt cx="3274189" cy="1295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="" xmlns:a16="http://schemas.microsoft.com/office/drawing/2014/main" id="{000BEC84-8CD5-4CC0-89CC-7A9D2E68FB15}"/>
                    </a:ext>
                  </a:extLst>
                </p:cNvPr>
                <p:cNvSpPr txBox="1"/>
                <p:nvPr/>
              </p:nvSpPr>
              <p:spPr>
                <a:xfrm>
                  <a:off x="7211027" y="5950311"/>
                  <a:ext cx="3274189" cy="646331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’s are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-conjugate</a:t>
                  </a:r>
                  <a:r>
                    <a:rPr lang="en-US" altLang="zh-CN">
                      <a:solidFill>
                        <a:schemeClr val="bg1"/>
                      </a:solidFill>
                    </a:rPr>
                    <a:t>, solvable in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steps 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00BEC84-8CD5-4CC0-89CC-7A9D2E68F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027" y="5950311"/>
                  <a:ext cx="3274189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箭头: 下 23">
              <a:extLst>
                <a:ext uri="{FF2B5EF4-FFF2-40B4-BE49-F238E27FC236}">
                  <a16:creationId xmlns="" xmlns:a16="http://schemas.microsoft.com/office/drawing/2014/main" id="{89C59873-D89E-4FE9-8CC6-356AA050CC8C}"/>
                </a:ext>
              </a:extLst>
            </p:cNvPr>
            <p:cNvSpPr/>
            <p:nvPr/>
          </p:nvSpPr>
          <p:spPr>
            <a:xfrm>
              <a:off x="8053085" y="5301205"/>
              <a:ext cx="1386069" cy="636608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2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40675C4-BA85-4228-B151-F9EC1E86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DFP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68389ABD-F555-4B2D-B1A2-1DAEA4D138AE}"/>
                  </a:ext>
                </a:extLst>
              </p:cNvPr>
              <p:cNvSpPr txBox="1"/>
              <p:nvPr/>
            </p:nvSpPr>
            <p:spPr>
              <a:xfrm>
                <a:off x="902825" y="1690688"/>
                <a:ext cx="6499185" cy="245394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and a real symmetric positive definite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stop; else,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Compute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; go to Step 2.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389ABD-F555-4B2D-B1A2-1DAEA4D13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" y="1690688"/>
                <a:ext cx="6499185" cy="2453942"/>
              </a:xfrm>
              <a:prstGeom prst="rect">
                <a:avLst/>
              </a:prstGeom>
              <a:blipFill>
                <a:blip r:embed="rId3"/>
                <a:stretch>
                  <a:fillRect l="-655" t="-988" b="-74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CB9B2FA3-9CA4-4F59-A8E9-7C611FD9CB8E}"/>
                  </a:ext>
                </a:extLst>
              </p:cNvPr>
              <p:cNvSpPr txBox="1"/>
              <p:nvPr/>
            </p:nvSpPr>
            <p:spPr>
              <a:xfrm>
                <a:off x="838200" y="4987422"/>
                <a:ext cx="49144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For the DFP algorithm applied to a quadratic function with Hessian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9B2FA3-9CA4-4F59-A8E9-7C611FD9C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87422"/>
                <a:ext cx="4914418" cy="1323439"/>
              </a:xfrm>
              <a:prstGeom prst="rect">
                <a:avLst/>
              </a:prstGeom>
              <a:blipFill>
                <a:blip r:embed="rId4"/>
                <a:stretch>
                  <a:fillRect l="-1365" t="-2304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ED1C06EE-5137-4A6E-94DA-D92327D0DC4B}"/>
                  </a:ext>
                </a:extLst>
              </p:cNvPr>
              <p:cNvSpPr txBox="1"/>
              <p:nvPr/>
            </p:nvSpPr>
            <p:spPr>
              <a:xfrm>
                <a:off x="7616141" y="2328460"/>
                <a:ext cx="4265272" cy="911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F0"/>
                    </a:solidFill>
                  </a:rPr>
                  <a:t>Example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1C06EE-5137-4A6E-94DA-D92327D0D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141" y="2328460"/>
                <a:ext cx="4265272" cy="911788"/>
              </a:xfrm>
              <a:prstGeom prst="rect">
                <a:avLst/>
              </a:prstGeom>
              <a:blipFill>
                <a:blip r:embed="rId5"/>
                <a:stretch>
                  <a:fillRect l="-1143"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9DA9880A-5548-4A17-9098-94DB3962056D}"/>
                  </a:ext>
                </a:extLst>
              </p:cNvPr>
              <p:cNvSpPr txBox="1"/>
              <p:nvPr/>
            </p:nvSpPr>
            <p:spPr>
              <a:xfrm>
                <a:off x="6439384" y="4879391"/>
                <a:ext cx="49144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In the DFP,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A9880A-5548-4A17-9098-94DB39620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384" y="4879391"/>
                <a:ext cx="4914418" cy="1015663"/>
              </a:xfrm>
              <a:prstGeom prst="rect">
                <a:avLst/>
              </a:prstGeom>
              <a:blipFill>
                <a:blip r:embed="rId6"/>
                <a:stretch>
                  <a:fillRect l="-1239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9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CD6159-9492-448B-8594-E59A8D86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BFGS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39B2C2B5-352B-4517-84E5-46FB8D265B8F}"/>
                  </a:ext>
                </a:extLst>
              </p:cNvPr>
              <p:cNvSpPr txBox="1"/>
              <p:nvPr/>
            </p:nvSpPr>
            <p:spPr>
              <a:xfrm>
                <a:off x="1805651" y="2293920"/>
                <a:ext cx="31830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DFP algorithm: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B2C2B5-352B-4517-84E5-46FB8D26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51" y="2293920"/>
                <a:ext cx="3183038" cy="707886"/>
              </a:xfrm>
              <a:prstGeom prst="rect">
                <a:avLst/>
              </a:prstGeom>
              <a:blipFill>
                <a:blip r:embed="rId3"/>
                <a:stretch>
                  <a:fillRect l="-1916" t="-4310" b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="" xmlns:a16="http://schemas.microsoft.com/office/drawing/2014/main" id="{94F4ED38-333C-421D-8AAF-411B7F2B6F4F}"/>
              </a:ext>
            </a:extLst>
          </p:cNvPr>
          <p:cNvCxnSpPr>
            <a:cxnSpLocks/>
          </p:cNvCxnSpPr>
          <p:nvPr/>
        </p:nvCxnSpPr>
        <p:spPr>
          <a:xfrm>
            <a:off x="4988689" y="2737413"/>
            <a:ext cx="1840374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DDE62D0E-9C7C-4612-B29A-F4F3A96164FA}"/>
                  </a:ext>
                </a:extLst>
              </p:cNvPr>
              <p:cNvSpPr txBox="1"/>
              <p:nvPr/>
            </p:nvSpPr>
            <p:spPr>
              <a:xfrm>
                <a:off x="6829063" y="2263917"/>
                <a:ext cx="2853160" cy="94699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Quadratic problems: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E62D0E-9C7C-4612-B29A-F4F3A9616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3" y="2263917"/>
                <a:ext cx="2853160" cy="946991"/>
              </a:xfrm>
              <a:prstGeom prst="rect">
                <a:avLst/>
              </a:prstGeom>
              <a:blipFill>
                <a:blip r:embed="rId4"/>
                <a:stretch>
                  <a:fillRect l="-1489" t="-31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EFC542D3-B250-4D10-BFB4-9973B35FE0DC}"/>
                  </a:ext>
                </a:extLst>
              </p:cNvPr>
              <p:cNvSpPr txBox="1"/>
              <p:nvPr/>
            </p:nvSpPr>
            <p:spPr>
              <a:xfrm>
                <a:off x="1805651" y="3605038"/>
                <a:ext cx="31830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BFGS algorithm: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C542D3-B250-4D10-BFB4-9973B35F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51" y="3605038"/>
                <a:ext cx="3183038" cy="707886"/>
              </a:xfrm>
              <a:prstGeom prst="rect">
                <a:avLst/>
              </a:prstGeom>
              <a:blipFill>
                <a:blip r:embed="rId5"/>
                <a:stretch>
                  <a:fillRect l="-1916" t="-4274" b="-3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FDEC16FF-40A4-43E6-853B-5387C104BCFE}"/>
                  </a:ext>
                </a:extLst>
              </p:cNvPr>
              <p:cNvSpPr txBox="1"/>
              <p:nvPr/>
            </p:nvSpPr>
            <p:spPr>
              <a:xfrm>
                <a:off x="6829063" y="3614297"/>
                <a:ext cx="2853160" cy="94699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Quadratic problems: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EC16FF-40A4-43E6-853B-5387C104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3" y="3614297"/>
                <a:ext cx="2853160" cy="946991"/>
              </a:xfrm>
              <a:prstGeom prst="rect">
                <a:avLst/>
              </a:prstGeom>
              <a:blipFill>
                <a:blip r:embed="rId6"/>
                <a:stretch>
                  <a:fillRect l="-1489" t="-382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DC71B04B-88F5-46A6-8190-C934ACC662B9}"/>
              </a:ext>
            </a:extLst>
          </p:cNvPr>
          <p:cNvCxnSpPr>
            <a:cxnSpLocks/>
          </p:cNvCxnSpPr>
          <p:nvPr/>
        </p:nvCxnSpPr>
        <p:spPr>
          <a:xfrm>
            <a:off x="4988689" y="4087793"/>
            <a:ext cx="1840374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F6E94B9-6C26-4F95-BE5B-C89FF6E4F5FB}"/>
              </a:ext>
            </a:extLst>
          </p:cNvPr>
          <p:cNvSpPr txBox="1"/>
          <p:nvPr/>
        </p:nvSpPr>
        <p:spPr>
          <a:xfrm>
            <a:off x="1851949" y="302624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Approximation of the inverse Hessian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C12C4BE-D503-4F55-B2D3-1CBE1BB28EDE}"/>
              </a:ext>
            </a:extLst>
          </p:cNvPr>
          <p:cNvSpPr txBox="1"/>
          <p:nvPr/>
        </p:nvSpPr>
        <p:spPr>
          <a:xfrm>
            <a:off x="1851949" y="4312924"/>
            <a:ext cx="296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Approximation of the Hessian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8269669A-2244-4BD7-85AD-3B9718AE19D9}"/>
                  </a:ext>
                </a:extLst>
              </p:cNvPr>
              <p:cNvSpPr txBox="1"/>
              <p:nvPr/>
            </p:nvSpPr>
            <p:spPr>
              <a:xfrm>
                <a:off x="1292583" y="5390142"/>
                <a:ext cx="9232585" cy="655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69669A-2244-4BD7-85AD-3B9718AE1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83" y="5390142"/>
                <a:ext cx="9232585" cy="655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6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Solving Linear Equations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81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1D342D-7235-4A3A-BF03-11535B05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Least-Squares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F126000A-E351-47E6-8BE2-BAE1DBAFA012}"/>
                  </a:ext>
                </a:extLst>
              </p:cNvPr>
              <p:cNvSpPr txBox="1"/>
              <p:nvPr/>
            </p:nvSpPr>
            <p:spPr>
              <a:xfrm>
                <a:off x="864790" y="3922089"/>
                <a:ext cx="7766614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Lemma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Then, rank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if and only if rank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26000A-E351-47E6-8BE2-BAE1DBAF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90" y="3922089"/>
                <a:ext cx="7766614" cy="734240"/>
              </a:xfrm>
              <a:prstGeom prst="rect">
                <a:avLst/>
              </a:prstGeom>
              <a:blipFill>
                <a:blip r:embed="rId3"/>
                <a:stretch>
                  <a:fillRect l="-863" t="-4132" b="-9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1AD9376E-D261-4A01-9B5F-1526DEA1F792}"/>
                  </a:ext>
                </a:extLst>
              </p:cNvPr>
              <p:cNvSpPr txBox="1"/>
              <p:nvPr/>
            </p:nvSpPr>
            <p:spPr>
              <a:xfrm>
                <a:off x="838200" y="4709784"/>
                <a:ext cx="9473880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The unique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that minimized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is given by the solution to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;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D9376E-D261-4A01-9B5F-1526DEA1F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09784"/>
                <a:ext cx="9473880" cy="1042017"/>
              </a:xfrm>
              <a:prstGeom prst="rect">
                <a:avLst/>
              </a:prstGeom>
              <a:blipFill>
                <a:blip r:embed="rId4"/>
                <a:stretch>
                  <a:fillRect l="-708" t="-3509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平行四边形 9">
            <a:extLst>
              <a:ext uri="{FF2B5EF4-FFF2-40B4-BE49-F238E27FC236}">
                <a16:creationId xmlns="" xmlns:a16="http://schemas.microsoft.com/office/drawing/2014/main" id="{3BCB1100-7060-4FA5-AF73-51BE8D79DD89}"/>
              </a:ext>
            </a:extLst>
          </p:cNvPr>
          <p:cNvSpPr/>
          <p:nvPr/>
        </p:nvSpPr>
        <p:spPr>
          <a:xfrm rot="1111094">
            <a:off x="7922663" y="2831726"/>
            <a:ext cx="3438098" cy="1105831"/>
          </a:xfrm>
          <a:prstGeom prst="parallelogram">
            <a:avLst>
              <a:gd name="adj" fmla="val 1366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A63BADBC-1484-4F52-B069-BBCF30E88B0E}"/>
                  </a:ext>
                </a:extLst>
              </p:cNvPr>
              <p:cNvSpPr txBox="1"/>
              <p:nvPr/>
            </p:nvSpPr>
            <p:spPr>
              <a:xfrm>
                <a:off x="9043856" y="4090286"/>
                <a:ext cx="1195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)⊂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63BADBC-1484-4F52-B069-BBCF30E8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856" y="4090286"/>
                <a:ext cx="1195712" cy="276999"/>
              </a:xfrm>
              <a:prstGeom prst="rect">
                <a:avLst/>
              </a:prstGeom>
              <a:blipFill>
                <a:blip r:embed="rId5"/>
                <a:stretch>
                  <a:fillRect l="-4592" t="-2222" r="-51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3E671635-4FF6-454F-B694-780D14C2C1C3}"/>
              </a:ext>
            </a:extLst>
          </p:cNvPr>
          <p:cNvCxnSpPr/>
          <p:nvPr/>
        </p:nvCxnSpPr>
        <p:spPr>
          <a:xfrm flipV="1">
            <a:off x="9317621" y="3365630"/>
            <a:ext cx="1279003" cy="125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B183AB4F-9677-426B-9F07-A7F2B61BC54B}"/>
                  </a:ext>
                </a:extLst>
              </p:cNvPr>
              <p:cNvSpPr txBox="1"/>
              <p:nvPr/>
            </p:nvSpPr>
            <p:spPr>
              <a:xfrm>
                <a:off x="10505124" y="3033268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83AB4F-9677-426B-9F07-A7F2B61BC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124" y="3033268"/>
                <a:ext cx="182999" cy="276999"/>
              </a:xfrm>
              <a:prstGeom prst="rect">
                <a:avLst/>
              </a:prstGeom>
              <a:blipFill>
                <a:blip r:embed="rId6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1145146B-B62A-4B86-AFB8-0CED5EEF6DD8}"/>
              </a:ext>
            </a:extLst>
          </p:cNvPr>
          <p:cNvCxnSpPr/>
          <p:nvPr/>
        </p:nvCxnSpPr>
        <p:spPr>
          <a:xfrm flipV="1">
            <a:off x="9317621" y="2395959"/>
            <a:ext cx="639501" cy="109535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BB0AD056-4CA2-4B22-971A-E8D4CE3F6113}"/>
              </a:ext>
            </a:extLst>
          </p:cNvPr>
          <p:cNvCxnSpPr/>
          <p:nvPr/>
        </p:nvCxnSpPr>
        <p:spPr>
          <a:xfrm flipV="1">
            <a:off x="9317621" y="3258273"/>
            <a:ext cx="639501" cy="2330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6795E976-9780-4EAE-9BBF-32D5FAA9CE85}"/>
              </a:ext>
            </a:extLst>
          </p:cNvPr>
          <p:cNvCxnSpPr>
            <a:cxnSpLocks/>
          </p:cNvCxnSpPr>
          <p:nvPr/>
        </p:nvCxnSpPr>
        <p:spPr>
          <a:xfrm>
            <a:off x="9957122" y="2395959"/>
            <a:ext cx="0" cy="86231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3B43F091-2C3B-4AA8-B536-36DFBCBCE1AB}"/>
                  </a:ext>
                </a:extLst>
              </p:cNvPr>
              <p:cNvSpPr txBox="1"/>
              <p:nvPr/>
            </p:nvSpPr>
            <p:spPr>
              <a:xfrm>
                <a:off x="9907091" y="3017664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B43F091-2C3B-4AA8-B536-36DFBCBCE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091" y="3017664"/>
                <a:ext cx="3697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="" xmlns:a16="http://schemas.microsoft.com/office/drawing/2014/main" id="{143EB594-6339-49AA-92DD-FD4E97A4710A}"/>
                  </a:ext>
                </a:extLst>
              </p:cNvPr>
              <p:cNvSpPr txBox="1"/>
              <p:nvPr/>
            </p:nvSpPr>
            <p:spPr>
              <a:xfrm>
                <a:off x="838200" y="5722841"/>
                <a:ext cx="947388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Proposition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be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is orthogonal to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. Then,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43EB594-6339-49AA-92DD-FD4E97A47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2841"/>
                <a:ext cx="9473880" cy="734240"/>
              </a:xfrm>
              <a:prstGeom prst="rect">
                <a:avLst/>
              </a:prstGeom>
              <a:blipFill>
                <a:blip r:embed="rId8"/>
                <a:stretch>
                  <a:fillRect l="-708" t="-5000" b="-1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1A0B447B-4E57-4D00-804D-CB3FD318A5F8}"/>
              </a:ext>
            </a:extLst>
          </p:cNvPr>
          <p:cNvGrpSpPr/>
          <p:nvPr/>
        </p:nvGrpSpPr>
        <p:grpSpPr>
          <a:xfrm>
            <a:off x="1095975" y="2032787"/>
            <a:ext cx="6227181" cy="1736023"/>
            <a:chOff x="1095975" y="2032787"/>
            <a:chExt cx="6227181" cy="1736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="" xmlns:a16="http://schemas.microsoft.com/office/drawing/2014/main" id="{9D9A9347-0E32-4A2F-A454-25421458F57E}"/>
                    </a:ext>
                  </a:extLst>
                </p:cNvPr>
                <p:cNvSpPr txBox="1"/>
                <p:nvPr/>
              </p:nvSpPr>
              <p:spPr>
                <a:xfrm>
                  <a:off x="1132441" y="2033130"/>
                  <a:ext cx="584521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00B0F0"/>
                      </a:solidFill>
                    </a:rPr>
                    <a:t>Input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dirty="0">
                    <a:solidFill>
                      <a:schemeClr val="bg1"/>
                    </a:solidFill>
                  </a:endParaRPr>
                </a:p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</a:rPr>
                    <a:t>, and rank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D9A9347-0E32-4A2F-A454-25421458F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441" y="2033130"/>
                  <a:ext cx="5845216" cy="954107"/>
                </a:xfrm>
                <a:prstGeom prst="rect">
                  <a:avLst/>
                </a:prstGeom>
                <a:blipFill>
                  <a:blip r:embed="rId9"/>
                  <a:stretch>
                    <a:fillRect l="-1147" t="-3846" b="-9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97B1892D-37A5-4D04-A50C-550B68B63574}"/>
                    </a:ext>
                  </a:extLst>
                </p:cNvPr>
                <p:cNvSpPr txBox="1"/>
                <p:nvPr/>
              </p:nvSpPr>
              <p:spPr>
                <a:xfrm>
                  <a:off x="1095975" y="2987579"/>
                  <a:ext cx="622718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00B0F0"/>
                      </a:solidFill>
                    </a:rPr>
                    <a:t>Output </a:t>
                  </a:r>
                </a:p>
                <a:p>
                  <a:r>
                    <a:rPr lang="en-US" altLang="zh-CN" dirty="0">
                      <a:solidFill>
                        <a:schemeClr val="bg1"/>
                      </a:solidFill>
                    </a:rPr>
                    <a:t>A vector (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least-squares solution</a:t>
                  </a:r>
                  <a:r>
                    <a:rPr lang="en-US" altLang="zh-CN" dirty="0">
                      <a:solidFill>
                        <a:schemeClr val="bg1"/>
                      </a:solidFill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bg1"/>
                      </a:solidFill>
                    </a:rPr>
                    <a:t>minimizing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7B1892D-37A5-4D04-A50C-550B68B63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975" y="2987579"/>
                  <a:ext cx="6227181" cy="677108"/>
                </a:xfrm>
                <a:prstGeom prst="rect">
                  <a:avLst/>
                </a:prstGeom>
                <a:blipFill>
                  <a:blip r:embed="rId10"/>
                  <a:stretch>
                    <a:fillRect l="-1077" t="-4505" b="-135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EE734491-1400-4821-9866-86D3FB2D7B5F}"/>
                </a:ext>
              </a:extLst>
            </p:cNvPr>
            <p:cNvSpPr/>
            <p:nvPr/>
          </p:nvSpPr>
          <p:spPr>
            <a:xfrm>
              <a:off x="1095975" y="2032787"/>
              <a:ext cx="6100584" cy="17360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5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02018 0 C -0.02904 0 -0.03984 -0.03194 -0.03984 -0.05718 L -0.03984 -0.11343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567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/>
      <p:bldP spid="14" grpId="0"/>
      <p:bldP spid="14" grpId="1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30E683A0-F04F-45CB-B6E7-FDD317D85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Least-Squares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7AFAA8D9-2D84-4A0A-B3F5-EA73E9D3C649}"/>
                  </a:ext>
                </a:extLst>
              </p:cNvPr>
              <p:cNvSpPr txBox="1"/>
              <p:nvPr/>
            </p:nvSpPr>
            <p:spPr>
              <a:xfrm>
                <a:off x="970007" y="2373407"/>
                <a:ext cx="4559642" cy="114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=||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FAA8D9-2D84-4A0A-B3F5-EA73E9D3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07" y="2373407"/>
                <a:ext cx="4559642" cy="1142492"/>
              </a:xfrm>
              <a:prstGeom prst="rect">
                <a:avLst/>
              </a:prstGeom>
              <a:blipFill>
                <a:blip r:embed="rId3"/>
                <a:stretch>
                  <a:fillRect l="-535" b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B1C6922-A49A-4689-B6CB-D84C43674113}"/>
                  </a:ext>
                </a:extLst>
              </p:cNvPr>
              <p:cNvSpPr txBox="1"/>
              <p:nvPr/>
            </p:nvSpPr>
            <p:spPr>
              <a:xfrm>
                <a:off x="7475837" y="2528927"/>
                <a:ext cx="35154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altLang="zh-CN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1C6922-A49A-4689-B6CB-D84C4367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37" y="2528927"/>
                <a:ext cx="3515495" cy="707886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="" xmlns:a16="http://schemas.microsoft.com/office/drawing/2014/main" id="{44A6F832-D69A-4CDE-8BC1-A13614D14BD4}"/>
              </a:ext>
            </a:extLst>
          </p:cNvPr>
          <p:cNvSpPr/>
          <p:nvPr/>
        </p:nvSpPr>
        <p:spPr>
          <a:xfrm>
            <a:off x="5884905" y="2428759"/>
            <a:ext cx="1235676" cy="908222"/>
          </a:xfrm>
          <a:prstGeom prst="rightArrow">
            <a:avLst>
              <a:gd name="adj1" fmla="val 50000"/>
              <a:gd name="adj2" fmla="val 697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FONC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5AD95E6-0D66-4252-B18D-BAA9D4E43C7A}"/>
              </a:ext>
            </a:extLst>
          </p:cNvPr>
          <p:cNvSpPr txBox="1"/>
          <p:nvPr/>
        </p:nvSpPr>
        <p:spPr>
          <a:xfrm>
            <a:off x="5424616" y="1690688"/>
            <a:ext cx="2156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Another way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FC000BD-64E1-49D2-8FF8-EBBBBBCC1372}"/>
              </a:ext>
            </a:extLst>
          </p:cNvPr>
          <p:cNvSpPr txBox="1"/>
          <p:nvPr/>
        </p:nvSpPr>
        <p:spPr>
          <a:xfrm>
            <a:off x="864974" y="4065373"/>
            <a:ext cx="4559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Example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2 types of concrete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Type 1: 30% cement, 40% gravel, 30% sand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Type 2: 10% cement, 20% gravel, 70% sand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5 pounds cement, 3 pounds gravel, 4 pounds sand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A1014B8-D534-4ED1-9BCF-12D5134A5E3A}"/>
              </a:ext>
            </a:extLst>
          </p:cNvPr>
          <p:cNvSpPr txBox="1"/>
          <p:nvPr/>
        </p:nvSpPr>
        <p:spPr>
          <a:xfrm>
            <a:off x="6231925" y="4077730"/>
            <a:ext cx="455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Example 2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="" xmlns:a16="http://schemas.microsoft.com/office/drawing/2014/main" id="{DF9948F0-9402-420F-AFBB-E4CB539338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917042"/>
                  </p:ext>
                </p:extLst>
              </p:nvPr>
            </p:nvGraphicFramePr>
            <p:xfrm>
              <a:off x="6767386" y="4829340"/>
              <a:ext cx="2166208" cy="1097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1552">
                      <a:extLst>
                        <a:ext uri="{9D8B030D-6E8A-4147-A177-3AD203B41FA5}">
                          <a16:colId xmlns="" xmlns:a16="http://schemas.microsoft.com/office/drawing/2014/main" val="2295459665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="" xmlns:a16="http://schemas.microsoft.com/office/drawing/2014/main" val="1446004128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="" xmlns:a16="http://schemas.microsoft.com/office/drawing/2014/main" val="4028088450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="" xmlns:a16="http://schemas.microsoft.com/office/drawing/2014/main" val="1669623485"/>
                        </a:ext>
                      </a:extLst>
                    </a:gridCol>
                  </a:tblGrid>
                  <a:tr h="3374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2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26751153"/>
                      </a:ext>
                    </a:extLst>
                  </a:tr>
                  <a:tr h="3374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2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4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139950912"/>
                      </a:ext>
                    </a:extLst>
                  </a:tr>
                  <a:tr h="3374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4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5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9374650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DF9948F0-9402-420F-AFBB-E4CB539338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917042"/>
                  </p:ext>
                </p:extLst>
              </p:nvPr>
            </p:nvGraphicFramePr>
            <p:xfrm>
              <a:off x="6767386" y="4829340"/>
              <a:ext cx="2166208" cy="1097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1552">
                      <a:extLst>
                        <a:ext uri="{9D8B030D-6E8A-4147-A177-3AD203B41FA5}">
                          <a16:colId xmlns:a16="http://schemas.microsoft.com/office/drawing/2014/main" val="2295459665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:a16="http://schemas.microsoft.com/office/drawing/2014/main" val="1446004128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:a16="http://schemas.microsoft.com/office/drawing/2014/main" val="4028088450"/>
                        </a:ext>
                      </a:extLst>
                    </a:gridCol>
                    <a:gridCol w="541552">
                      <a:extLst>
                        <a:ext uri="{9D8B030D-6E8A-4147-A177-3AD203B41FA5}">
                          <a16:colId xmlns:a16="http://schemas.microsoft.com/office/drawing/2014/main" val="16696234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124" t="-8333" r="-30449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2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67511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124" t="-106557" r="-3044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2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4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9950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124" t="-210000" r="-30449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3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4</a:t>
                          </a:r>
                          <a:endParaRPr lang="zh-CN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5</a:t>
                          </a:r>
                          <a:endParaRPr lang="zh-CN" alt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74650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="" xmlns:a16="http://schemas.microsoft.com/office/drawing/2014/main" id="{7B74CE36-50CA-449C-86CF-35D4CC4D5BA3}"/>
                  </a:ext>
                </a:extLst>
              </p:cNvPr>
              <p:cNvSpPr txBox="1"/>
              <p:nvPr/>
            </p:nvSpPr>
            <p:spPr>
              <a:xfrm>
                <a:off x="9326585" y="5189203"/>
                <a:ext cx="1167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74CE36-50CA-449C-86CF-35D4CC4D5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85" y="5189203"/>
                <a:ext cx="1167884" cy="276999"/>
              </a:xfrm>
              <a:prstGeom prst="rect">
                <a:avLst/>
              </a:prstGeom>
              <a:blipFill>
                <a:blip r:embed="rId6"/>
                <a:stretch>
                  <a:fillRect l="-4688" r="-1563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2E0DC7BE-130F-4C21-8AE3-6BDF5D24905F}"/>
              </a:ext>
            </a:extLst>
          </p:cNvPr>
          <p:cNvSpPr txBox="1"/>
          <p:nvPr/>
        </p:nvSpPr>
        <p:spPr>
          <a:xfrm>
            <a:off x="7475837" y="39724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536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275BEF8-2E16-4078-B27B-68D11197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Recursive Least-Squares Algorithm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9D8F79E4-A465-4742-B27B-1EE8A1F5CCFE}"/>
                  </a:ext>
                </a:extLst>
              </p:cNvPr>
              <p:cNvSpPr txBox="1"/>
              <p:nvPr/>
            </p:nvSpPr>
            <p:spPr>
              <a:xfrm>
                <a:off x="1395211" y="1957589"/>
                <a:ext cx="8143741" cy="1312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Minimize: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D8F79E4-A465-4742-B27B-1EE8A1F5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11" y="1957589"/>
                <a:ext cx="8143741" cy="1312667"/>
              </a:xfrm>
              <a:prstGeom prst="rect">
                <a:avLst/>
              </a:prstGeom>
              <a:blipFill>
                <a:blip r:embed="rId3"/>
                <a:stretch>
                  <a:fillRect l="-823" t="-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ADF5AF96-D140-4173-BBB8-DBB9F9B6BE6A}"/>
                  </a:ext>
                </a:extLst>
              </p:cNvPr>
              <p:cNvSpPr txBox="1"/>
              <p:nvPr/>
            </p:nvSpPr>
            <p:spPr>
              <a:xfrm>
                <a:off x="2584360" y="4430332"/>
                <a:ext cx="6533882" cy="683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DF5AF96-D140-4173-BBB8-DBB9F9B6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360" y="4430332"/>
                <a:ext cx="6533882" cy="68352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3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8B8848-8D7E-4394-ABBA-B94D9F6C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Linear Equation with Minimum Norm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E485FA0C-40C4-4AFB-A40F-D6DE03AFB1C2}"/>
                  </a:ext>
                </a:extLst>
              </p:cNvPr>
              <p:cNvSpPr txBox="1"/>
              <p:nvPr/>
            </p:nvSpPr>
            <p:spPr>
              <a:xfrm>
                <a:off x="4612783" y="2114282"/>
                <a:ext cx="1873398" cy="65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85FA0C-40C4-4AFB-A40F-D6DE03AFB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83" y="2114282"/>
                <a:ext cx="1873398" cy="655179"/>
              </a:xfrm>
              <a:prstGeom prst="rect">
                <a:avLst/>
              </a:prstGeom>
              <a:blipFill>
                <a:blip r:embed="rId3"/>
                <a:stretch>
                  <a:fillRect l="-8469" r="-3909" b="-23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E647C69D-453B-4820-B34A-E94F13681BA4}"/>
                  </a:ext>
                </a:extLst>
              </p:cNvPr>
              <p:cNvSpPr txBox="1"/>
              <p:nvPr/>
            </p:nvSpPr>
            <p:spPr>
              <a:xfrm>
                <a:off x="3202547" y="2863334"/>
                <a:ext cx="5486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rank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647C69D-453B-4820-B34A-E94F1368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47" y="2863334"/>
                <a:ext cx="5486400" cy="400110"/>
              </a:xfrm>
              <a:prstGeom prst="rect">
                <a:avLst/>
              </a:prstGeom>
              <a:blipFill>
                <a:blip r:embed="rId4"/>
                <a:stretch>
                  <a:fillRect l="-1111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23CEB3F0-156F-40C1-A1AD-A333D870A95F}"/>
                  </a:ext>
                </a:extLst>
              </p:cNvPr>
              <p:cNvSpPr txBox="1"/>
              <p:nvPr/>
            </p:nvSpPr>
            <p:spPr>
              <a:xfrm>
                <a:off x="1076147" y="3805452"/>
                <a:ext cx="973920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The unique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that minimizes the norm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is given by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CEB3F0-156F-40C1-A1AD-A333D870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47" y="3805452"/>
                <a:ext cx="9739200" cy="1247842"/>
              </a:xfrm>
              <a:prstGeom prst="rect">
                <a:avLst/>
              </a:prstGeom>
              <a:blipFill rotWithShape="0">
                <a:blip r:embed="rId7"/>
                <a:stretch>
                  <a:fillRect l="-1002" t="-3902" b="-10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F1AD142E-B0A4-44C7-8886-931BB90AE59F}"/>
                  </a:ext>
                </a:extLst>
              </p:cNvPr>
              <p:cNvSpPr txBox="1"/>
              <p:nvPr/>
            </p:nvSpPr>
            <p:spPr>
              <a:xfrm>
                <a:off x="3898006" y="5595303"/>
                <a:ext cx="4503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F0"/>
                    </a:solidFill>
                  </a:rPr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AD142E-B0A4-44C7-8886-931BB90AE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006" y="5595303"/>
                <a:ext cx="4503312" cy="923330"/>
              </a:xfrm>
              <a:prstGeom prst="rect">
                <a:avLst/>
              </a:prstGeom>
              <a:blipFill>
                <a:blip r:embed="rId6"/>
                <a:stretch>
                  <a:fillRect l="-1083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6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CAA38D7-2ED3-4D94-8A5C-65EF1536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Kaczmarz’s</a:t>
            </a:r>
            <a:r>
              <a:rPr lang="en-US" altLang="zh-CN" dirty="0">
                <a:solidFill>
                  <a:schemeClr val="bg1"/>
                </a:solidFill>
              </a:rPr>
              <a:t> Algorithm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6670D6AB-A360-4968-AB14-A85CAF26514C}"/>
                  </a:ext>
                </a:extLst>
              </p:cNvPr>
              <p:cNvSpPr txBox="1"/>
              <p:nvPr/>
            </p:nvSpPr>
            <p:spPr>
              <a:xfrm>
                <a:off x="905813" y="1690688"/>
                <a:ext cx="8358390" cy="39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be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 err="1">
                    <a:solidFill>
                      <a:schemeClr val="bg1"/>
                    </a:solidFill>
                  </a:rPr>
                  <a:t>th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row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 err="1">
                    <a:solidFill>
                      <a:schemeClr val="bg1"/>
                    </a:solidFill>
                  </a:rPr>
                  <a:t>th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component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 scalar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70D6AB-A360-4968-AB14-A85CAF265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" y="1690688"/>
                <a:ext cx="8358390" cy="397288"/>
              </a:xfrm>
              <a:prstGeom prst="rect">
                <a:avLst/>
              </a:prstGeom>
              <a:blipFill>
                <a:blip r:embed="rId3"/>
                <a:stretch>
                  <a:fillRect l="-656" t="-454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6C1CD3C5-B9D8-4F53-8F28-754E1D0160F3}"/>
                  </a:ext>
                </a:extLst>
              </p:cNvPr>
              <p:cNvSpPr txBox="1"/>
              <p:nvPr/>
            </p:nvSpPr>
            <p:spPr>
              <a:xfrm>
                <a:off x="905813" y="2399764"/>
                <a:ext cx="8646017" cy="16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≔1, …,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set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; go to Step 2.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1CD3C5-B9D8-4F53-8F28-754E1D016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" y="2399764"/>
                <a:ext cx="8646017" cy="1638462"/>
              </a:xfrm>
              <a:prstGeom prst="rect">
                <a:avLst/>
              </a:prstGeom>
              <a:blipFill rotWithShape="0">
                <a:blip r:embed="rId7"/>
                <a:stretch>
                  <a:fillRect l="-776" t="-2612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905813" y="4269478"/>
                <a:ext cx="96502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In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Kaczmarz’s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algorithm,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" y="4269478"/>
                <a:ext cx="9650298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011" t="-5839" r="-316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905813" y="5559562"/>
                <a:ext cx="4149443" cy="85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B0F0"/>
                    </a:solidFill>
                  </a:rPr>
                  <a:t>Example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3" y="5559562"/>
                <a:ext cx="4149443" cy="853311"/>
              </a:xfrm>
              <a:prstGeom prst="rect">
                <a:avLst/>
              </a:prstGeom>
              <a:blipFill rotWithShape="0">
                <a:blip r:embed="rId6"/>
                <a:stretch>
                  <a:fillRect l="-1324" t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97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79D6F7F3-8F23-4F00-867F-45D1159F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Steepest Descent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CDE36B47-228D-4494-BA99-E9AD39606748}"/>
                  </a:ext>
                </a:extLst>
              </p:cNvPr>
              <p:cNvSpPr txBox="1"/>
              <p:nvPr/>
            </p:nvSpPr>
            <p:spPr>
              <a:xfrm>
                <a:off x="838200" y="1901029"/>
                <a:ext cx="103857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1"/>
                    </a:solidFill>
                  </a:rPr>
                  <a:t>Proposition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a steepest descent sequence for a given function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and if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E36B47-228D-4494-BA99-E9AD39606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029"/>
                <a:ext cx="10385738" cy="1200329"/>
              </a:xfrm>
              <a:prstGeom prst="rect">
                <a:avLst/>
              </a:prstGeom>
              <a:blipFill>
                <a:blip r:embed="rId3"/>
                <a:stretch>
                  <a:fillRect l="-940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CB18B4A0-CE18-41F2-B2ED-6D3BA57A09C3}"/>
              </a:ext>
            </a:extLst>
          </p:cNvPr>
          <p:cNvGrpSpPr/>
          <p:nvPr/>
        </p:nvGrpSpPr>
        <p:grpSpPr>
          <a:xfrm>
            <a:off x="4024648" y="3101358"/>
            <a:ext cx="5750416" cy="790056"/>
            <a:chOff x="4024648" y="3101358"/>
            <a:chExt cx="5750416" cy="790056"/>
          </a:xfrm>
        </p:grpSpPr>
        <p:cxnSp>
          <p:nvCxnSpPr>
            <p:cNvPr id="7" name="连接符: 肘形 6">
              <a:extLst>
                <a:ext uri="{FF2B5EF4-FFF2-40B4-BE49-F238E27FC236}">
                  <a16:creationId xmlns="" xmlns:a16="http://schemas.microsoft.com/office/drawing/2014/main" id="{761B1B0B-BFBF-4F1E-8247-E2B303B6AB5A}"/>
                </a:ext>
              </a:extLst>
            </p:cNvPr>
            <p:cNvCxnSpPr/>
            <p:nvPr/>
          </p:nvCxnSpPr>
          <p:spPr>
            <a:xfrm>
              <a:off x="4024648" y="3101358"/>
              <a:ext cx="3676918" cy="530484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622B8BE7-FD94-42D8-BDE9-89AE6511032B}"/>
                </a:ext>
              </a:extLst>
            </p:cNvPr>
            <p:cNvSpPr/>
            <p:nvPr/>
          </p:nvSpPr>
          <p:spPr>
            <a:xfrm>
              <a:off x="7701566" y="3366600"/>
              <a:ext cx="2073498" cy="5248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Descent property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3EB1E348-09F9-4C7A-BB29-027BFA2D52D1}"/>
                  </a:ext>
                </a:extLst>
              </p:cNvPr>
              <p:cNvSpPr txBox="1"/>
              <p:nvPr/>
            </p:nvSpPr>
            <p:spPr>
              <a:xfrm>
                <a:off x="985234" y="4192073"/>
                <a:ext cx="33807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Stopping criterion: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0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？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EB1E348-09F9-4C7A-BB29-027BFA2D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34" y="4192073"/>
                <a:ext cx="3380704" cy="400110"/>
              </a:xfrm>
              <a:prstGeom prst="rect">
                <a:avLst/>
              </a:prstGeom>
              <a:blipFill>
                <a:blip r:embed="rId4"/>
                <a:stretch>
                  <a:fillRect l="-1986" t="-13846" r="-9386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631A03CE-34DF-4A5B-BEBD-D05927B2F5DE}"/>
                  </a:ext>
                </a:extLst>
              </p:cNvPr>
              <p:cNvSpPr txBox="1"/>
              <p:nvPr/>
            </p:nvSpPr>
            <p:spPr>
              <a:xfrm>
                <a:off x="4384720" y="4693152"/>
                <a:ext cx="3422560" cy="58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1A03CE-34DF-4A5B-BEBD-D05927B2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20" y="4693152"/>
                <a:ext cx="3422560" cy="589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id="{E7737A40-D933-48C2-B82A-01274DCE34D9}"/>
                  </a:ext>
                </a:extLst>
              </p:cNvPr>
              <p:cNvSpPr/>
              <p:nvPr/>
            </p:nvSpPr>
            <p:spPr>
              <a:xfrm>
                <a:off x="1229930" y="5316033"/>
                <a:ext cx="2698126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7737A40-D933-48C2-B82A-01274DCE3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30" y="5316033"/>
                <a:ext cx="2698126" cy="439736"/>
              </a:xfrm>
              <a:prstGeom prst="rect">
                <a:avLst/>
              </a:prstGeom>
              <a:blipFill>
                <a:blip r:embed="rId6"/>
                <a:stretch>
                  <a:fillRect l="-203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F12DED21-F728-4F76-81B4-3EBA35433823}"/>
                  </a:ext>
                </a:extLst>
              </p:cNvPr>
              <p:cNvSpPr/>
              <p:nvPr/>
            </p:nvSpPr>
            <p:spPr>
              <a:xfrm>
                <a:off x="4408331" y="5388673"/>
                <a:ext cx="1948739" cy="623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12DED21-F728-4F76-81B4-3EBA35433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331" y="5388673"/>
                <a:ext cx="1948739" cy="623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5B34D461-0D38-4D85-9D23-C46C18C84668}"/>
                  </a:ext>
                </a:extLst>
              </p:cNvPr>
              <p:cNvSpPr txBox="1"/>
              <p:nvPr/>
            </p:nvSpPr>
            <p:spPr>
              <a:xfrm>
                <a:off x="1229930" y="4790739"/>
                <a:ext cx="30007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)|&lt;</m:t>
                    </m:r>
                    <m:r>
                      <a:rPr lang="zh-CN" alt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34D461-0D38-4D85-9D23-C46C18C8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30" y="4790739"/>
                <a:ext cx="3000779" cy="400110"/>
              </a:xfrm>
              <a:prstGeom prst="rect">
                <a:avLst/>
              </a:prstGeom>
              <a:blipFill>
                <a:blip r:embed="rId8"/>
                <a:stretch>
                  <a:fillRect l="-1829" t="-6061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03808790-371D-465F-9252-1078F91D9E2A}"/>
                  </a:ext>
                </a:extLst>
              </p:cNvPr>
              <p:cNvSpPr txBox="1"/>
              <p:nvPr/>
            </p:nvSpPr>
            <p:spPr>
              <a:xfrm>
                <a:off x="7164410" y="4657835"/>
                <a:ext cx="3422560" cy="58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,1}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808790-371D-465F-9252-1078F91D9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10" y="4657835"/>
                <a:ext cx="3422560" cy="589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747C9350-8E8B-4480-B81A-01410CC1A206}"/>
                  </a:ext>
                </a:extLst>
              </p:cNvPr>
              <p:cNvSpPr/>
              <p:nvPr/>
            </p:nvSpPr>
            <p:spPr>
              <a:xfrm>
                <a:off x="7213779" y="5388673"/>
                <a:ext cx="2059603" cy="642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,1}</m:t>
                        </m:r>
                      </m:den>
                    </m:f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47C9350-8E8B-4480-B81A-01410CC1A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79" y="5388673"/>
                <a:ext cx="2059603" cy="642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599646DD-BDB3-45E0-9E2A-13E356C220A1}"/>
                  </a:ext>
                </a:extLst>
              </p:cNvPr>
              <p:cNvSpPr txBox="1"/>
              <p:nvPr/>
            </p:nvSpPr>
            <p:spPr>
              <a:xfrm>
                <a:off x="985234" y="6308209"/>
                <a:ext cx="604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+4(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99646DD-BDB3-45E0-9E2A-13E356C2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34" y="6308209"/>
                <a:ext cx="6043193" cy="369332"/>
              </a:xfrm>
              <a:prstGeom prst="rect">
                <a:avLst/>
              </a:prstGeom>
              <a:blipFill>
                <a:blip r:embed="rId11"/>
                <a:stretch>
                  <a:fillRect l="-90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4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8119" y="595957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Solving Linear Equations in General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73865" y="2072652"/>
                <a:ext cx="693998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rank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rank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rank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rank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:  ?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65" y="2072652"/>
                <a:ext cx="6939987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406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5173884" y="2361235"/>
            <a:ext cx="590309" cy="5208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50329" y="2650603"/>
            <a:ext cx="1516284" cy="7060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15919" y="3003630"/>
            <a:ext cx="1516284" cy="7060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1173865" y="4589595"/>
                <a:ext cx="9440118" cy="1967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Definition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is called a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pseudoinverse</a:t>
                </a:r>
                <a:r>
                  <a:rPr lang="en-US" altLang="zh-CN" sz="2400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if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a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nd there exist matrices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such that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65" y="4589595"/>
                <a:ext cx="9440118" cy="1967655"/>
              </a:xfrm>
              <a:prstGeom prst="rect">
                <a:avLst/>
              </a:prstGeom>
              <a:blipFill rotWithShape="0">
                <a:blip r:embed="rId5"/>
                <a:stretch>
                  <a:fillRect l="-1034" t="-2477" b="-6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06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Pseudoinverse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975261" y="1908242"/>
                <a:ext cx="962714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If a pseudoinverse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exists, then it is unique.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61" y="1908242"/>
                <a:ext cx="9627149" cy="862608"/>
              </a:xfrm>
              <a:prstGeom prst="rect">
                <a:avLst/>
              </a:prstGeom>
              <a:blipFill rotWithShape="0">
                <a:blip r:embed="rId4"/>
                <a:stretch>
                  <a:fillRect l="-1013" t="-5634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975261" y="3187181"/>
                <a:ext cx="103785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Lemma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[full-rank factorization]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Then, there exist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where rank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zh-CN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61" y="3187181"/>
                <a:ext cx="10378539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940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975261" y="4803842"/>
                <a:ext cx="9627149" cy="158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have a full-rank factorization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with 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61" y="4803842"/>
                <a:ext cx="9627149" cy="1588768"/>
              </a:xfrm>
              <a:prstGeom prst="rect">
                <a:avLst/>
              </a:prstGeom>
              <a:blipFill rotWithShape="0">
                <a:blip r:embed="rId9"/>
                <a:stretch>
                  <a:fillRect l="-1013" t="-3065" b="-7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Pseudoinverse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5A2B9C56-69F4-4E1B-A0DA-2BEA9B0F63DF}"/>
                  </a:ext>
                </a:extLst>
              </p:cNvPr>
              <p:cNvSpPr txBox="1"/>
              <p:nvPr/>
            </p:nvSpPr>
            <p:spPr>
              <a:xfrm>
                <a:off x="838200" y="1944895"/>
                <a:ext cx="9627149" cy="146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Example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2B9C56-69F4-4E1B-A0DA-2BEA9B0F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4895"/>
                <a:ext cx="9627149" cy="1467774"/>
              </a:xfrm>
              <a:prstGeom prst="rect">
                <a:avLst/>
              </a:prstGeom>
              <a:blipFill rotWithShape="0">
                <a:blip r:embed="rId3"/>
                <a:stretch>
                  <a:fillRect l="-1013" t="-3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58779" y="4487779"/>
                <a:ext cx="10455442" cy="195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Consider a system of linear equations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rank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minimizes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Furthermore, among all 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that minimizes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is the unique vector with minimal norm.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79" y="4487779"/>
                <a:ext cx="10455442" cy="1958100"/>
              </a:xfrm>
              <a:prstGeom prst="rect">
                <a:avLst/>
              </a:prstGeom>
              <a:blipFill rotWithShape="0">
                <a:blip r:embed="rId4"/>
                <a:stretch>
                  <a:fillRect l="-933" t="-2492" r="-875" b="-6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3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Unconstrained Optimization and Neural Networks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2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H="1">
            <a:off x="480645" y="5603630"/>
            <a:ext cx="2368061" cy="550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5" y="361951"/>
            <a:ext cx="4102135" cy="36356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076093" y="361951"/>
            <a:ext cx="6904892" cy="3635618"/>
            <a:chOff x="5076093" y="361951"/>
            <a:chExt cx="6904892" cy="3635618"/>
          </a:xfrm>
        </p:grpSpPr>
        <p:sp>
          <p:nvSpPr>
            <p:cNvPr id="8" name="矩形 7"/>
            <p:cNvSpPr/>
            <p:nvPr/>
          </p:nvSpPr>
          <p:spPr>
            <a:xfrm>
              <a:off x="5076093" y="361951"/>
              <a:ext cx="6904892" cy="3635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216770" y="587208"/>
                  <a:ext cx="6623538" cy="3185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Neuron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Activation function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Feedforward neural network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Input layer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Output layer 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Hidden layers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Map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US" altLang="zh-CN" sz="2000" dirty="0" smtClean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Training, training set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US" altLang="zh-CN" sz="2000" dirty="0" smtClean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 smtClean="0"/>
                    <a:t>Supervised training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770" y="587208"/>
                  <a:ext cx="6623538" cy="31851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9" t="-956" b="-3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234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96354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Single-Neuron Training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72275" y="2431709"/>
                <a:ext cx="3832781" cy="378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 smtClean="0">
                    <a:solidFill>
                      <a:schemeClr val="bg1"/>
                    </a:solidFill>
                  </a:rPr>
                  <a:t>Map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75" y="2431709"/>
                <a:ext cx="3832781" cy="378245"/>
              </a:xfrm>
              <a:prstGeom prst="rect">
                <a:avLst/>
              </a:prstGeom>
              <a:blipFill rotWithShape="0">
                <a:blip r:embed="rId3"/>
                <a:stretch>
                  <a:fillRect l="-4452" t="-170968" r="-795" b="-2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79680" y="2968993"/>
                <a:ext cx="5470861" cy="88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Training set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80" y="2968993"/>
                <a:ext cx="5470861" cy="885948"/>
              </a:xfrm>
              <a:prstGeom prst="rect">
                <a:avLst/>
              </a:prstGeom>
              <a:blipFill rotWithShape="0">
                <a:blip r:embed="rId4"/>
                <a:stretch>
                  <a:fillRect l="-1448" t="-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447692" y="1922585"/>
            <a:ext cx="5533293" cy="1840523"/>
            <a:chOff x="6447692" y="1922585"/>
            <a:chExt cx="5533293" cy="1840523"/>
          </a:xfrm>
        </p:grpSpPr>
        <p:sp>
          <p:nvSpPr>
            <p:cNvPr id="9" name="右大括号 8"/>
            <p:cNvSpPr/>
            <p:nvPr/>
          </p:nvSpPr>
          <p:spPr>
            <a:xfrm>
              <a:off x="6447692" y="1922585"/>
              <a:ext cx="386862" cy="1840523"/>
            </a:xfrm>
            <a:prstGeom prst="rightBrac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127185" y="2097833"/>
                  <a:ext cx="4853800" cy="1562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 smtClean="0">
                      <a:solidFill>
                        <a:schemeClr val="bg1"/>
                      </a:solidFill>
                    </a:rPr>
                    <a:t>Minimize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zh-CN" sz="2800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altLang="zh-CN" sz="2800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altLang="zh-CN" sz="2800" dirty="0" smtClean="0">
                      <a:solidFill>
                        <a:schemeClr val="bg1"/>
                      </a:solidFill>
                    </a:rPr>
                    <a:t>here  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zh-CN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185" y="2097833"/>
                  <a:ext cx="4853800" cy="156247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13" t="-3516" b="-10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090845" y="4567560"/>
                <a:ext cx="4794737" cy="1131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845" y="4567560"/>
                <a:ext cx="4794737" cy="1131592"/>
              </a:xfrm>
              <a:prstGeom prst="rect">
                <a:avLst/>
              </a:prstGeom>
              <a:blipFill rotWithShape="0">
                <a:blip r:embed="rId6"/>
                <a:stretch>
                  <a:fillRect l="-2541"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31630" y="4632687"/>
                <a:ext cx="53222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Case 1 [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rank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]: Adaline (adaptive linear element)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" y="4632687"/>
                <a:ext cx="5322278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145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31630" y="5524238"/>
                <a:ext cx="5322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Case 2 [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rank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]: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" y="5524238"/>
                <a:ext cx="532227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14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/>
              <p:cNvSpPr/>
              <p:nvPr/>
            </p:nvSpPr>
            <p:spPr>
              <a:xfrm>
                <a:off x="8335926" y="462649"/>
                <a:ext cx="425303" cy="42530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椭圆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26" y="462649"/>
                <a:ext cx="425303" cy="425303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/>
              <p:cNvSpPr/>
              <p:nvPr/>
            </p:nvSpPr>
            <p:spPr>
              <a:xfrm>
                <a:off x="8335926" y="983396"/>
                <a:ext cx="425303" cy="42530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26" y="983396"/>
                <a:ext cx="425303" cy="425303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/>
              <p:cNvSpPr/>
              <p:nvPr/>
            </p:nvSpPr>
            <p:spPr>
              <a:xfrm>
                <a:off x="8335926" y="1478036"/>
                <a:ext cx="425303" cy="42530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椭圆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26" y="1478036"/>
                <a:ext cx="425303" cy="425303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stCxn id="3" idx="6"/>
            <a:endCxn id="7" idx="1"/>
          </p:cNvCxnSpPr>
          <p:nvPr/>
        </p:nvCxnSpPr>
        <p:spPr>
          <a:xfrm>
            <a:off x="8761229" y="675301"/>
            <a:ext cx="956271" cy="332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9633097" y="932683"/>
                <a:ext cx="576341" cy="5158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097" y="932683"/>
                <a:ext cx="576341" cy="515802"/>
              </a:xfrm>
              <a:prstGeom prst="ellipse">
                <a:avLst/>
              </a:prstGeom>
              <a:blipFill rotWithShape="0">
                <a:blip r:embed="rId12"/>
                <a:stretch>
                  <a:fillRect l="-52577" t="-79310" r="-39175" b="-119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stCxn id="15" idx="6"/>
            <a:endCxn id="7" idx="2"/>
          </p:cNvCxnSpPr>
          <p:nvPr/>
        </p:nvCxnSpPr>
        <p:spPr>
          <a:xfrm flipV="1">
            <a:off x="8761229" y="1190584"/>
            <a:ext cx="871868" cy="54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6"/>
            <a:endCxn id="7" idx="3"/>
          </p:cNvCxnSpPr>
          <p:nvPr/>
        </p:nvCxnSpPr>
        <p:spPr>
          <a:xfrm flipV="1">
            <a:off x="8761229" y="1372948"/>
            <a:ext cx="956271" cy="3177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6"/>
          </p:cNvCxnSpPr>
          <p:nvPr/>
        </p:nvCxnSpPr>
        <p:spPr>
          <a:xfrm>
            <a:off x="10209438" y="1190584"/>
            <a:ext cx="57197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80795" y="515246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95" y="515246"/>
                <a:ext cx="317138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982590" y="879974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590" y="879974"/>
                <a:ext cx="322461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9615" r="-961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029053" y="120103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3" y="1201037"/>
                <a:ext cx="322461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9434" r="-943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383567" y="816338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567" y="816338"/>
                <a:ext cx="186718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1161642" y="1903339"/>
            <a:ext cx="28559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dirty="0" smtClean="0">
                <a:solidFill>
                  <a:schemeClr val="bg1"/>
                </a:solidFill>
              </a:rPr>
              <a:t>Activation = identity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8713053" y="3839361"/>
            <a:ext cx="1052622" cy="58633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78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Backpropagation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6" y="1348154"/>
            <a:ext cx="3630374" cy="225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5800" y="2245786"/>
                <a:ext cx="6301154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Hidden: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Activation function of hidden layer: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Activation function of output layer: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Weights from inputs to hidden layer: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Weights from hidden layer to outputs: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𝑠𝑗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Map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45786"/>
                <a:ext cx="6301154" cy="4039567"/>
              </a:xfrm>
              <a:prstGeom prst="rect">
                <a:avLst/>
              </a:prstGeom>
              <a:blipFill rotWithShape="0">
                <a:blip r:embed="rId4"/>
                <a:stretch>
                  <a:fillRect l="-871" t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26923" y="4265569"/>
                <a:ext cx="4396154" cy="1987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923" y="4265569"/>
                <a:ext cx="4396154" cy="19871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DEF193A-BB7C-4BFF-90E0-BA5B8E54D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Global Search Algorithms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8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8492" y="1992923"/>
            <a:ext cx="4349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Gradient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Newton’s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en-US" altLang="zh-CN" sz="2400" dirty="0" smtClean="0">
                <a:solidFill>
                  <a:schemeClr val="bg1"/>
                </a:solidFill>
              </a:rPr>
              <a:t>onjugate gradient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Q</a:t>
            </a:r>
            <a:r>
              <a:rPr lang="en-US" altLang="zh-CN" sz="2400" dirty="0" smtClean="0">
                <a:solidFill>
                  <a:schemeClr val="bg1"/>
                </a:solidFill>
              </a:rPr>
              <a:t>uasi-Newton methods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920153" y="2450122"/>
            <a:ext cx="468923" cy="67993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69014" y="2362254"/>
            <a:ext cx="252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</a:rPr>
              <a:t>Initial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</a:rPr>
              <a:t>First derivative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9520" y="4618456"/>
            <a:ext cx="4144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Methods from combinatorial optimization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949460" y="4712677"/>
            <a:ext cx="468923" cy="519444"/>
          </a:xfrm>
          <a:prstGeom prst="rightArrow">
            <a:avLst>
              <a:gd name="adj1" fmla="val 50000"/>
              <a:gd name="adj2" fmla="val 615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69014" y="4618456"/>
            <a:ext cx="343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</a:rPr>
              <a:t>Only objective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</a:rPr>
              <a:t>Good initial point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Nelder</a:t>
            </a:r>
            <a:r>
              <a:rPr lang="en-US" altLang="zh-CN" dirty="0" smtClean="0">
                <a:solidFill>
                  <a:schemeClr val="bg1"/>
                </a:solidFill>
              </a:rPr>
              <a:t>-Mead Simplex Algorithm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96462" y="1969477"/>
                <a:ext cx="7420708" cy="2131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0B0F0"/>
                    </a:solidFill>
                  </a:rPr>
                  <a:t>Definition</a:t>
                </a: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altLang="zh-CN" sz="2400" dirty="0" smtClean="0">
                    <a:solidFill>
                      <a:srgbClr val="FFFF00"/>
                    </a:solidFill>
                  </a:rPr>
                  <a:t>simplex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is a geometric object determined by an assembly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in the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-dimensional space such that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2" y="1969477"/>
                <a:ext cx="7420708" cy="2131737"/>
              </a:xfrm>
              <a:prstGeom prst="rect">
                <a:avLst/>
              </a:prstGeom>
              <a:blipFill rotWithShape="0">
                <a:blip r:embed="rId3"/>
                <a:stretch>
                  <a:fillRect l="-1232" t="-2286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07" y="1969477"/>
            <a:ext cx="3305908" cy="18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45CB3E3-2999-4847-9E80-B1124A6F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Steepest Descent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F377F23B-A712-4E14-9E4B-E87CA0317F86}"/>
                  </a:ext>
                </a:extLst>
              </p:cNvPr>
              <p:cNvSpPr txBox="1"/>
              <p:nvPr/>
            </p:nvSpPr>
            <p:spPr>
              <a:xfrm>
                <a:off x="949817" y="1690688"/>
                <a:ext cx="9988184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is a symmetric positive definite matrix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377F23B-A712-4E14-9E4B-E87CA031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7" y="1690688"/>
                <a:ext cx="9988184" cy="521553"/>
              </a:xfrm>
              <a:prstGeom prst="rect">
                <a:avLst/>
              </a:prstGeom>
              <a:blipFill rotWithShape="0">
                <a:blip r:embed="rId3"/>
                <a:stretch>
                  <a:fillRect l="-61" t="-2326"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BFE5962A-B7C1-43D7-AB2B-0EFA6BA30668}"/>
                  </a:ext>
                </a:extLst>
              </p:cNvPr>
              <p:cNvSpPr txBox="1"/>
              <p:nvPr/>
            </p:nvSpPr>
            <p:spPr>
              <a:xfrm>
                <a:off x="949817" y="2490708"/>
                <a:ext cx="2526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E5962A-B7C1-43D7-AB2B-0EFA6BA3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7" y="2490708"/>
                <a:ext cx="2526013" cy="369332"/>
              </a:xfrm>
              <a:prstGeom prst="rect">
                <a:avLst/>
              </a:prstGeom>
              <a:blipFill>
                <a:blip r:embed="rId4"/>
                <a:stretch>
                  <a:fillRect l="-7005" t="-21667" r="-483" b="-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E5888E13-2280-4AAD-AA9E-4F46D3CFD5CB}"/>
                  </a:ext>
                </a:extLst>
              </p:cNvPr>
              <p:cNvSpPr txBox="1"/>
              <p:nvPr/>
            </p:nvSpPr>
            <p:spPr>
              <a:xfrm>
                <a:off x="949816" y="3016251"/>
                <a:ext cx="29384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888E13-2280-4AAD-AA9E-4F46D3CFD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6" y="3016251"/>
                <a:ext cx="2938433" cy="369332"/>
              </a:xfrm>
              <a:prstGeom prst="rect">
                <a:avLst/>
              </a:prstGeom>
              <a:blipFill>
                <a:blip r:embed="rId5"/>
                <a:stretch>
                  <a:fillRect l="-6017" t="-21667" r="-2697" b="-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FB6133AA-C9DA-490A-93B7-1E10B8BC6439}"/>
                  </a:ext>
                </a:extLst>
              </p:cNvPr>
              <p:cNvSpPr txBox="1"/>
              <p:nvPr/>
            </p:nvSpPr>
            <p:spPr>
              <a:xfrm>
                <a:off x="2068258" y="3937039"/>
                <a:ext cx="8764073" cy="246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We set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where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B6133AA-C9DA-490A-93B7-1E10B8BC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58" y="3937039"/>
                <a:ext cx="8764073" cy="2460545"/>
              </a:xfrm>
              <a:prstGeom prst="rect">
                <a:avLst/>
              </a:prstGeom>
              <a:blipFill>
                <a:blip r:embed="rId6"/>
                <a:stretch>
                  <a:fillRect l="-1043" t="-1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8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Nelder</a:t>
            </a:r>
            <a:r>
              <a:rPr lang="en-US" altLang="zh-CN" dirty="0">
                <a:solidFill>
                  <a:schemeClr val="bg1"/>
                </a:solidFill>
              </a:rPr>
              <a:t>-Mead Simplex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31984" y="1932783"/>
                <a:ext cx="3810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4" y="1932783"/>
                <a:ext cx="381000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56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31805" y="3155637"/>
                <a:ext cx="4231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’s,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𝑛𝑙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5" y="3155637"/>
                <a:ext cx="4231857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585" t="-10769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31805" y="2636543"/>
                <a:ext cx="56275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CN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5" y="2636543"/>
                <a:ext cx="562750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192" t="-10769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31804" y="3628974"/>
                <a:ext cx="4231857" cy="51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centroid</m:t>
                    </m:r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4" y="3628974"/>
                <a:ext cx="4231857" cy="510333"/>
              </a:xfrm>
              <a:prstGeom prst="rect">
                <a:avLst/>
              </a:prstGeom>
              <a:blipFill rotWithShape="0">
                <a:blip r:embed="rId6"/>
                <a:stretch>
                  <a:fillRect l="-1585" t="-88095" r="-432" b="-129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31803" y="4148068"/>
                <a:ext cx="5975567" cy="425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 (e.g.,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)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3" y="4148068"/>
                <a:ext cx="5975567" cy="425053"/>
              </a:xfrm>
              <a:prstGeom prst="rect">
                <a:avLst/>
              </a:prstGeom>
              <a:blipFill rotWithShape="0">
                <a:blip r:embed="rId7"/>
                <a:stretch>
                  <a:fillRect l="-1121" t="-7143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6811730" y="2419850"/>
            <a:ext cx="1876506" cy="2328263"/>
            <a:chOff x="6811730" y="2419850"/>
            <a:chExt cx="1876506" cy="2328263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7244862" y="2799184"/>
              <a:ext cx="1172307" cy="8297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233138" y="3628974"/>
              <a:ext cx="1184031" cy="8297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417169" y="2799184"/>
              <a:ext cx="0" cy="16595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233138" y="3628974"/>
              <a:ext cx="11840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146101" y="2419850"/>
                  <a:ext cx="5421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101" y="2419850"/>
                  <a:ext cx="54213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6811730" y="3371081"/>
                  <a:ext cx="433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730" y="3371081"/>
                  <a:ext cx="43313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8191403" y="4378781"/>
                  <a:ext cx="4515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403" y="4378781"/>
                  <a:ext cx="45153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7951498" y="3237071"/>
                  <a:ext cx="479810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498" y="3237071"/>
                  <a:ext cx="479810" cy="39190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接连接符 27"/>
          <p:cNvCxnSpPr/>
          <p:nvPr/>
        </p:nvCxnSpPr>
        <p:spPr>
          <a:xfrm>
            <a:off x="8431308" y="3628973"/>
            <a:ext cx="11112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996668" y="3155637"/>
                <a:ext cx="2319289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668" y="3155637"/>
                <a:ext cx="2319289" cy="391902"/>
              </a:xfrm>
              <a:prstGeom prst="rect">
                <a:avLst/>
              </a:prstGeom>
              <a:blipFill rotWithShape="0"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031804" y="4665947"/>
                <a:ext cx="71595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and go to Step 2.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4" y="4665947"/>
                <a:ext cx="7159599" cy="707886"/>
              </a:xfrm>
              <a:prstGeom prst="rect">
                <a:avLst/>
              </a:prstGeom>
              <a:blipFill rotWithShape="0">
                <a:blip r:embed="rId13"/>
                <a:stretch>
                  <a:fillRect l="-936" t="-5128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31804" y="5367204"/>
                <a:ext cx="10116842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6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(expansion coefficient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e.g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.,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). 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. Go to Step 2.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04" y="5367204"/>
                <a:ext cx="10116842" cy="732829"/>
              </a:xfrm>
              <a:prstGeom prst="rect">
                <a:avLst/>
              </a:prstGeom>
              <a:blipFill rotWithShape="0">
                <a:blip r:embed="rId14"/>
                <a:stretch>
                  <a:fillRect l="-663" t="-4132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>
            <a:off x="9542585" y="3628973"/>
            <a:ext cx="11112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0422484" y="3628973"/>
                <a:ext cx="462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484" y="3628973"/>
                <a:ext cx="462755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标注 2"/>
          <p:cNvSpPr/>
          <p:nvPr/>
        </p:nvSpPr>
        <p:spPr>
          <a:xfrm>
            <a:off x="5315703" y="3767592"/>
            <a:ext cx="1409837" cy="380476"/>
          </a:xfrm>
          <a:prstGeom prst="wedgeRectCallout">
            <a:avLst>
              <a:gd name="adj1" fmla="val -89934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reflection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7441182" y="5019890"/>
            <a:ext cx="1409837" cy="380476"/>
          </a:xfrm>
          <a:prstGeom prst="wedgeRectCallout">
            <a:avLst>
              <a:gd name="adj1" fmla="val -89934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expansion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7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29" grpId="0"/>
      <p:bldP spid="31" grpId="0"/>
      <p:bldP spid="32" grpId="0"/>
      <p:bldP spid="35" grpId="0"/>
      <p:bldP spid="3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Nelder</a:t>
            </a:r>
            <a:r>
              <a:rPr lang="en-US" altLang="zh-CN" dirty="0">
                <a:solidFill>
                  <a:schemeClr val="bg1"/>
                </a:solidFill>
              </a:rPr>
              <a:t>-Mead Simplex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0982" y="2826205"/>
                <a:ext cx="8088840" cy="347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7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𝑛𝑙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then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then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(contraction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coefficient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e.g., </a:t>
                </a:r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).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then 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replace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and go to Step 2;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Else 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Go to Step 2 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2" y="2826205"/>
                <a:ext cx="8088840" cy="3476465"/>
              </a:xfrm>
              <a:prstGeom prst="rect">
                <a:avLst/>
              </a:prstGeom>
              <a:blipFill rotWithShape="0">
                <a:blip r:embed="rId3"/>
                <a:stretch>
                  <a:fillRect l="-1206" t="-1754" b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8823652" y="1294434"/>
            <a:ext cx="3008450" cy="2328263"/>
            <a:chOff x="8345350" y="4206447"/>
            <a:chExt cx="3008450" cy="2328263"/>
          </a:xfrm>
        </p:grpSpPr>
        <p:grpSp>
          <p:nvGrpSpPr>
            <p:cNvPr id="6" name="组合 5"/>
            <p:cNvGrpSpPr/>
            <p:nvPr/>
          </p:nvGrpSpPr>
          <p:grpSpPr>
            <a:xfrm>
              <a:off x="8345350" y="4206447"/>
              <a:ext cx="1876506" cy="2328263"/>
              <a:chOff x="6811730" y="2419850"/>
              <a:chExt cx="1876506" cy="2328263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H="1">
                <a:off x="7244862" y="2799184"/>
                <a:ext cx="1172307" cy="829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7233138" y="3628974"/>
                <a:ext cx="1184031" cy="829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8417169" y="2799184"/>
                <a:ext cx="0" cy="16595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7233138" y="3628974"/>
                <a:ext cx="118403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146101" y="2419850"/>
                    <a:ext cx="54213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𝑛𝑙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6101" y="2419850"/>
                    <a:ext cx="54213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/>
                  <p:cNvSpPr/>
                  <p:nvPr/>
                </p:nvSpPr>
                <p:spPr>
                  <a:xfrm>
                    <a:off x="6811730" y="3371081"/>
                    <a:ext cx="43313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矩形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1730" y="3371081"/>
                    <a:ext cx="43313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/>
                  <p:cNvSpPr/>
                  <p:nvPr/>
                </p:nvSpPr>
                <p:spPr>
                  <a:xfrm>
                    <a:off x="8191403" y="4378781"/>
                    <a:ext cx="45153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矩形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403" y="4378781"/>
                    <a:ext cx="45153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7951498" y="3237071"/>
                    <a:ext cx="479810" cy="391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1498" y="3237071"/>
                    <a:ext cx="479810" cy="39190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直接连接符 14"/>
            <p:cNvCxnSpPr/>
            <p:nvPr/>
          </p:nvCxnSpPr>
          <p:spPr>
            <a:xfrm>
              <a:off x="9964928" y="5415570"/>
              <a:ext cx="11112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0892392" y="4973012"/>
                  <a:ext cx="4614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2392" y="4973012"/>
                  <a:ext cx="46140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0289862" y="5368886"/>
                  <a:ext cx="456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9862" y="5368886"/>
                  <a:ext cx="45659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223122" y="5368886"/>
                  <a:ext cx="4565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122" y="5368886"/>
                  <a:ext cx="45659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标注 19"/>
          <p:cNvSpPr/>
          <p:nvPr/>
        </p:nvSpPr>
        <p:spPr>
          <a:xfrm>
            <a:off x="6191340" y="2526551"/>
            <a:ext cx="2618174" cy="391902"/>
          </a:xfrm>
          <a:prstGeom prst="wedgeRectCallout">
            <a:avLst>
              <a:gd name="adj1" fmla="val -39754"/>
              <a:gd name="adj2" fmla="val 149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Outside contraction</a:t>
            </a:r>
            <a:endParaRPr lang="zh-CN" altLang="en-US" dirty="0"/>
          </a:p>
        </p:txBody>
      </p:sp>
      <p:sp>
        <p:nvSpPr>
          <p:cNvPr id="21" name="矩形标注 20"/>
          <p:cNvSpPr/>
          <p:nvPr/>
        </p:nvSpPr>
        <p:spPr>
          <a:xfrm>
            <a:off x="8983224" y="3980601"/>
            <a:ext cx="2618174" cy="391902"/>
          </a:xfrm>
          <a:prstGeom prst="wedgeRectCallout">
            <a:avLst>
              <a:gd name="adj1" fmla="val -69783"/>
              <a:gd name="adj2" fmla="val 16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Inside contraction</a:t>
            </a:r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355731" y="5889713"/>
            <a:ext cx="1310699" cy="391902"/>
          </a:xfrm>
          <a:prstGeom prst="wedgeRectCallout">
            <a:avLst>
              <a:gd name="adj1" fmla="val 43050"/>
              <a:gd name="adj2" fmla="val -151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failure</a:t>
            </a:r>
            <a:endParaRPr lang="zh-CN" altLang="en-US" dirty="0"/>
          </a:p>
        </p:txBody>
      </p:sp>
      <p:sp>
        <p:nvSpPr>
          <p:cNvPr id="23" name="矩形标注 22"/>
          <p:cNvSpPr/>
          <p:nvPr/>
        </p:nvSpPr>
        <p:spPr>
          <a:xfrm>
            <a:off x="7825056" y="6210422"/>
            <a:ext cx="1420004" cy="391902"/>
          </a:xfrm>
          <a:prstGeom prst="wedgeRectCallout">
            <a:avLst>
              <a:gd name="adj1" fmla="val -65213"/>
              <a:gd name="adj2" fmla="val -12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shrinkage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49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Simulated Annealing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05245" y="1856936"/>
                <a:ext cx="26728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45" y="1856936"/>
                <a:ext cx="267286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3653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17587" y="1758463"/>
                <a:ext cx="580995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B0F0"/>
                    </a:solidFill>
                  </a:rPr>
                  <a:t>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We can select at random an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 in </a:t>
                </a:r>
                <a:r>
                  <a:rPr lang="el-GR" altLang="zh-CN" sz="2000" dirty="0" smtClean="0">
                    <a:solidFill>
                      <a:schemeClr val="bg1"/>
                    </a:solidFill>
                  </a:rPr>
                  <a:t>Ω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We can select at random a point in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587" y="1758463"/>
                <a:ext cx="5809958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1049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38200" y="3756075"/>
                <a:ext cx="567514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Naïve Random Search Algorithm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. Select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Pick a random point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else,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stopping criterion satisfied, then stop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go to Step 2.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56075"/>
                <a:ext cx="567514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183" t="-1572" b="-5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6372665" y="4867422"/>
            <a:ext cx="192727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299938" y="4682756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Stuck around local minimizer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 rot="10800000">
            <a:off x="9115810" y="5052088"/>
            <a:ext cx="484632" cy="41808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74855" y="5655604"/>
            <a:ext cx="288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Larger neighborhood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Climb out of the region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9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Simulated Annealing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8200" y="1690688"/>
                <a:ext cx="567514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Simulated Annealing Algorithm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. Select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Pick a random point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Toss a coin with </a:t>
                </a:r>
                <a:r>
                  <a:rPr lang="en-US" altLang="zh-CN" sz="2000" dirty="0" err="1" smtClean="0">
                    <a:solidFill>
                      <a:schemeClr val="bg1"/>
                    </a:solidFill>
                  </a:rPr>
                  <a:t>Prob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(HEAD)=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 If HEAD,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else,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stopping criterion satisfied, then stop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go to Step 2.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75142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183" t="-1355" r="-753" b="-4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4262511"/>
                <a:ext cx="4403188" cy="736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B0F0"/>
                    </a:solidFill>
                  </a:rPr>
                  <a:t>Remark</a:t>
                </a:r>
                <a:endParaRPr lang="en-US" altLang="zh-CN" sz="2000" dirty="0" smtClean="0"/>
              </a:p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Keep track of best so far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best</m:t>
                        </m:r>
                      </m:sup>
                    </m:sSubSup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2511"/>
                <a:ext cx="4403188" cy="736035"/>
              </a:xfrm>
              <a:prstGeom prst="rect">
                <a:avLst/>
              </a:prstGeom>
              <a:blipFill rotWithShape="0">
                <a:blip r:embed="rId4"/>
                <a:stretch>
                  <a:fillRect l="-1524" t="-4132" b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6724358" y="2469414"/>
            <a:ext cx="731520" cy="68931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934179" y="2365584"/>
                <a:ext cx="3074047" cy="99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0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⁡{1,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179" y="2365584"/>
                <a:ext cx="3074047" cy="996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 rot="16200000">
            <a:off x="9028070" y="3369212"/>
            <a:ext cx="886264" cy="90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935350" y="4430473"/>
                <a:ext cx="3418450" cy="847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cooling down</a:t>
                </a:r>
              </a:p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func>
                          <m:func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func>
                      </m:den>
                    </m:f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350" y="4430473"/>
                <a:ext cx="3418450" cy="847091"/>
              </a:xfrm>
              <a:prstGeom prst="rect">
                <a:avLst/>
              </a:prstGeom>
              <a:blipFill rotWithShape="0">
                <a:blip r:embed="rId6"/>
                <a:stretch>
                  <a:fillRect l="-1961" t="-4317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65" y="4044995"/>
            <a:ext cx="2708670" cy="27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Particle Swarm Optimization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45" y="365125"/>
            <a:ext cx="3714717" cy="27860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330649"/>
            <a:ext cx="65332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Basic idea</a:t>
            </a:r>
            <a:r>
              <a:rPr lang="en-US" altLang="zh-CN" sz="24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a population of candidate </a:t>
            </a:r>
            <a:r>
              <a:rPr lang="en-US" altLang="zh-CN" sz="2400" dirty="0" smtClean="0">
                <a:solidFill>
                  <a:schemeClr val="bg1"/>
                </a:solidFill>
              </a:rPr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moving these particles around in the </a:t>
            </a:r>
            <a:r>
              <a:rPr lang="en-US" altLang="zh-CN" sz="2400" dirty="0" smtClean="0">
                <a:solidFill>
                  <a:schemeClr val="bg1"/>
                </a:solidFill>
              </a:rPr>
              <a:t>search space with own position and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Each particle's movement is influenced by its local best known position, but is also guided toward the best known positions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199445" y="4147778"/>
                <a:ext cx="328363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particles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1,..,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’s position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’s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velocity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’s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personal best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: global best position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 smtClean="0">
                    <a:solidFill>
                      <a:schemeClr val="bg1"/>
                    </a:solidFill>
                  </a:rPr>
                  <a:t>Hadamard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 product: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45" y="4147778"/>
                <a:ext cx="3283634" cy="2246769"/>
              </a:xfrm>
              <a:prstGeom prst="rect">
                <a:avLst/>
              </a:prstGeom>
              <a:blipFill rotWithShape="0">
                <a:blip r:embed="rId4"/>
                <a:stretch>
                  <a:fillRect l="-1670" t="-1355" b="-3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8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8200" y="2162583"/>
                <a:ext cx="6800557" cy="400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:=0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. For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generate initial random positions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and velocities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generate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random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-vectors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with components uniformly in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(0,1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and set 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then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;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If stopping criterion satisfied, then stop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</a:rPr>
                  <a:t>, go to Step 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2583"/>
                <a:ext cx="6800557" cy="4007700"/>
              </a:xfrm>
              <a:prstGeom prst="rect">
                <a:avLst/>
              </a:prstGeom>
              <a:blipFill rotWithShape="0">
                <a:blip r:embed="rId3"/>
                <a:stretch>
                  <a:fillRect l="-987" t="-1065" r="-448" b="-1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Particle Swarm Optimization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96086" y="2363372"/>
            <a:ext cx="6161649" cy="1547446"/>
            <a:chOff x="2096086" y="2363372"/>
            <a:chExt cx="6161649" cy="1547446"/>
          </a:xfrm>
        </p:grpSpPr>
        <p:sp>
          <p:nvSpPr>
            <p:cNvPr id="6" name="椭圆 5"/>
            <p:cNvSpPr/>
            <p:nvPr/>
          </p:nvSpPr>
          <p:spPr>
            <a:xfrm>
              <a:off x="2096086" y="3432517"/>
              <a:ext cx="464234" cy="47830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>
              <a:stCxn id="6" idx="7"/>
            </p:cNvCxnSpPr>
            <p:nvPr/>
          </p:nvCxnSpPr>
          <p:spPr>
            <a:xfrm flipV="1">
              <a:off x="2492335" y="2363372"/>
              <a:ext cx="5765400" cy="11391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8257735" y="2178706"/>
            <a:ext cx="323557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Inertial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</a:rPr>
              <a:t>Slightly less than one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53398" y="3490000"/>
            <a:ext cx="5404338" cy="478301"/>
            <a:chOff x="2096086" y="3432517"/>
            <a:chExt cx="5697415" cy="478301"/>
          </a:xfrm>
        </p:grpSpPr>
        <p:sp>
          <p:nvSpPr>
            <p:cNvPr id="12" name="椭圆 11"/>
            <p:cNvSpPr/>
            <p:nvPr/>
          </p:nvSpPr>
          <p:spPr>
            <a:xfrm>
              <a:off x="2096086" y="3432517"/>
              <a:ext cx="464234" cy="47830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stCxn id="12" idx="7"/>
            </p:cNvCxnSpPr>
            <p:nvPr/>
          </p:nvCxnSpPr>
          <p:spPr>
            <a:xfrm>
              <a:off x="2492335" y="3502563"/>
              <a:ext cx="5301166" cy="3507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57735" y="3600997"/>
                <a:ext cx="3235570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Cognitive 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735" y="3600997"/>
                <a:ext cx="3235570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880" t="-4237" b="-1016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4868595" y="3502563"/>
            <a:ext cx="3389140" cy="1485846"/>
            <a:chOff x="2096086" y="3432517"/>
            <a:chExt cx="3572933" cy="1485846"/>
          </a:xfrm>
        </p:grpSpPr>
        <p:sp>
          <p:nvSpPr>
            <p:cNvPr id="17" name="椭圆 16"/>
            <p:cNvSpPr/>
            <p:nvPr/>
          </p:nvSpPr>
          <p:spPr>
            <a:xfrm>
              <a:off x="2096086" y="3432517"/>
              <a:ext cx="464234" cy="47830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7"/>
              <a:endCxn id="20" idx="1"/>
            </p:cNvCxnSpPr>
            <p:nvPr/>
          </p:nvCxnSpPr>
          <p:spPr>
            <a:xfrm>
              <a:off x="2492335" y="3502563"/>
              <a:ext cx="3176684" cy="14158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257735" y="4634466"/>
                <a:ext cx="3235570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Social constant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735" y="4634466"/>
                <a:ext cx="323557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880" t="-3390" b="-1101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Genetic Algorithms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6674" y="1831365"/>
            <a:ext cx="6322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Evolutionary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Bio-inspired operations: mutation, crossover, selection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23" y="632411"/>
            <a:ext cx="4290449" cy="2968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638865" y="3467184"/>
                <a:ext cx="26728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sz="2400" dirty="0" smtClean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65" y="3467184"/>
                <a:ext cx="267286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653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36674" y="4712462"/>
                <a:ext cx="566107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Initial population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(0), 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population size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Chromosomes and representation scheme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Mating pool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74" y="4712462"/>
                <a:ext cx="5661074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509" t="-310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8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8200" y="2138683"/>
                <a:ext cx="8952914" cy="1419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Selection scheme: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Roulette-wheel: </a:t>
                </a:r>
                <a:r>
                  <a:rPr lang="en-US" altLang="zh-CN" sz="2400" dirty="0" err="1">
                    <a:solidFill>
                      <a:schemeClr val="bg1"/>
                    </a:solidFill>
                  </a:rPr>
                  <a:t>prob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Tournament scheme: pick randomly a pair of chromosomes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8683"/>
                <a:ext cx="8952914" cy="1419363"/>
              </a:xfrm>
              <a:prstGeom prst="rect">
                <a:avLst/>
              </a:prstGeom>
              <a:blipFill rotWithShape="0">
                <a:blip r:embed="rId3"/>
                <a:stretch>
                  <a:fillRect l="-954" t="-3433" b="-8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Genetic Algorithms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38200" y="3789276"/>
                <a:ext cx="702564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Evolution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Crossover: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Pick randomly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chromosomes from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One-point crossover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89276"/>
                <a:ext cx="70256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215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8074855" y="3789276"/>
            <a:ext cx="3868616" cy="1867358"/>
            <a:chOff x="8074855" y="4006041"/>
            <a:chExt cx="3868616" cy="1867358"/>
          </a:xfrm>
        </p:grpSpPr>
        <p:sp>
          <p:nvSpPr>
            <p:cNvPr id="8" name="圆角矩形 7"/>
            <p:cNvSpPr/>
            <p:nvPr/>
          </p:nvSpPr>
          <p:spPr>
            <a:xfrm>
              <a:off x="8074855" y="4006041"/>
              <a:ext cx="3868616" cy="18179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009" y="4021245"/>
              <a:ext cx="3704308" cy="185215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36431" y="5358936"/>
                <a:ext cx="79564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Mutation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Take each chromosome and randomly change each symbol with a given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）</a:t>
                </a:r>
                <a:endParaRPr lang="en-US" altLang="zh-CN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1" y="5358936"/>
                <a:ext cx="795645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996" t="-4061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Genetic Algorithms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55078" y="2531787"/>
                <a:ext cx="66540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Generate an initial population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 the stopping criterion satisfied, then stop.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Select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altLang="zh-CN" sz="2400" dirty="0" smtClean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Evolve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to form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solidFill>
                      <a:schemeClr val="bg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 go to Step 2.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78" y="2531787"/>
                <a:ext cx="665401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465" t="-2375" b="-5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6" y="2026971"/>
            <a:ext cx="4095603" cy="3317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74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AC2C349E-06F1-4B30-8D82-EF9DD81C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Steepest Descent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9EC6288-E194-4163-B81D-FCC01966C811}"/>
                  </a:ext>
                </a:extLst>
              </p:cNvPr>
              <p:cNvSpPr txBox="1"/>
              <p:nvPr/>
            </p:nvSpPr>
            <p:spPr>
              <a:xfrm>
                <a:off x="1862196" y="1741191"/>
                <a:ext cx="8764073" cy="246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We set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where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EC6288-E194-4163-B81D-FCC01966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196" y="1741191"/>
                <a:ext cx="8764073" cy="2460545"/>
              </a:xfrm>
              <a:prstGeom prst="rect">
                <a:avLst/>
              </a:prstGeom>
              <a:blipFill>
                <a:blip r:embed="rId3"/>
                <a:stretch>
                  <a:fillRect l="-1043" t="-1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AB0B0C5F-99CC-48DD-9E97-42149876521F}"/>
                  </a:ext>
                </a:extLst>
              </p:cNvPr>
              <p:cNvSpPr txBox="1"/>
              <p:nvPr/>
            </p:nvSpPr>
            <p:spPr>
              <a:xfrm>
                <a:off x="2479008" y="4468969"/>
                <a:ext cx="2654701" cy="116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0B0C5F-99CC-48DD-9E97-42149876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008" y="4468969"/>
                <a:ext cx="2654701" cy="1167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205D34D1-CAEF-4569-BDC9-16F1572DE55D}"/>
                  </a:ext>
                </a:extLst>
              </p:cNvPr>
              <p:cNvSpPr txBox="1"/>
              <p:nvPr/>
            </p:nvSpPr>
            <p:spPr>
              <a:xfrm>
                <a:off x="5976997" y="4837114"/>
                <a:ext cx="3742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05D34D1-CAEF-4569-BDC9-16F1572D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997" y="4837114"/>
                <a:ext cx="37424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E279F5A1-71B0-448A-A5FE-E9B2A2D4D8DB}"/>
                  </a:ext>
                </a:extLst>
              </p:cNvPr>
              <p:cNvSpPr txBox="1"/>
              <p:nvPr/>
            </p:nvSpPr>
            <p:spPr>
              <a:xfrm>
                <a:off x="1519708" y="6123543"/>
                <a:ext cx="26547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Examples: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279F5A1-71B0-448A-A5FE-E9B2A2D4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708" y="6123543"/>
                <a:ext cx="2654701" cy="400110"/>
              </a:xfrm>
              <a:prstGeom prst="rect">
                <a:avLst/>
              </a:prstGeom>
              <a:blipFill>
                <a:blip r:embed="rId6"/>
                <a:stretch>
                  <a:fillRect l="-2294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DE7B8CA9-A681-4A54-9CFA-DE5ABD3A1BB8}"/>
                  </a:ext>
                </a:extLst>
              </p:cNvPr>
              <p:cNvSpPr txBox="1"/>
              <p:nvPr/>
            </p:nvSpPr>
            <p:spPr>
              <a:xfrm>
                <a:off x="6192592" y="6092765"/>
                <a:ext cx="2654701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Examples: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B8CA9-A681-4A54-9CFA-DE5ABD3A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92" y="6092765"/>
                <a:ext cx="2654701" cy="526939"/>
              </a:xfrm>
              <a:prstGeom prst="rect">
                <a:avLst/>
              </a:prstGeom>
              <a:blipFill>
                <a:blip r:embed="rId7"/>
                <a:stretch>
                  <a:fillRect l="-2529" b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8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E7C8700-265B-4B9B-BCEA-A2C5EBCD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FA72628-5FE1-48FD-88E7-9A802DD219B3}"/>
              </a:ext>
            </a:extLst>
          </p:cNvPr>
          <p:cNvSpPr txBox="1"/>
          <p:nvPr/>
        </p:nvSpPr>
        <p:spPr>
          <a:xfrm>
            <a:off x="1030311" y="2060620"/>
            <a:ext cx="3264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Globally convergent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Locally convergent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="" xmlns:a16="http://schemas.microsoft.com/office/drawing/2014/main" id="{E476AED4-DC27-4B5C-A88D-2381DA533E81}"/>
              </a:ext>
            </a:extLst>
          </p:cNvPr>
          <p:cNvCxnSpPr/>
          <p:nvPr/>
        </p:nvCxnSpPr>
        <p:spPr>
          <a:xfrm>
            <a:off x="4378818" y="2492062"/>
            <a:ext cx="23890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270F6EDA-88F2-4166-8AC5-853E7B098DFA}"/>
              </a:ext>
            </a:extLst>
          </p:cNvPr>
          <p:cNvSpPr txBox="1"/>
          <p:nvPr/>
        </p:nvSpPr>
        <p:spPr>
          <a:xfrm>
            <a:off x="6993228" y="2254790"/>
            <a:ext cx="293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Rate of convergence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3BF16724-86A1-45B6-8A3B-242E030A048C}"/>
                  </a:ext>
                </a:extLst>
              </p:cNvPr>
              <p:cNvSpPr txBox="1"/>
              <p:nvPr/>
            </p:nvSpPr>
            <p:spPr>
              <a:xfrm>
                <a:off x="2009143" y="3705607"/>
                <a:ext cx="8721618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F16724-86A1-45B6-8A3B-242E030A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43" y="3705607"/>
                <a:ext cx="8721618" cy="521553"/>
              </a:xfrm>
              <a:prstGeom prst="rect">
                <a:avLst/>
              </a:prstGeom>
              <a:blipFill>
                <a:blip r:embed="rId3"/>
                <a:stretch>
                  <a:fillRect t="-3529" b="-2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="" xmlns:a16="http://schemas.microsoft.com/office/drawing/2014/main" id="{6B30000F-DD47-4B61-83B8-505FA3741A78}"/>
                  </a:ext>
                </a:extLst>
              </p:cNvPr>
              <p:cNvSpPr txBox="1"/>
              <p:nvPr/>
            </p:nvSpPr>
            <p:spPr>
              <a:xfrm>
                <a:off x="1030311" y="4523465"/>
                <a:ext cx="10013323" cy="183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Lemma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We have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where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then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(2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30000F-DD47-4B61-83B8-505FA374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1" y="4523465"/>
                <a:ext cx="10013323" cy="1834477"/>
              </a:xfrm>
              <a:prstGeom prst="rect">
                <a:avLst/>
              </a:prstGeom>
              <a:blipFill>
                <a:blip r:embed="rId4"/>
                <a:stretch>
                  <a:fillRect l="-913" t="-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75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47524C48-6697-4403-9DC5-2005CA518D73}"/>
                  </a:ext>
                </a:extLst>
              </p:cNvPr>
              <p:cNvSpPr/>
              <p:nvPr/>
            </p:nvSpPr>
            <p:spPr>
              <a:xfrm>
                <a:off x="838199" y="1845919"/>
                <a:ext cx="1064331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Remarks</a:t>
                </a:r>
                <a:r>
                  <a:rPr lang="en-US" altLang="zh-CN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1 implies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chemeClr val="bg1"/>
                        </a:solidFill>
                      </a:rPr>
                      <m:t> 1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524C48-6697-4403-9DC5-2005CA518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45919"/>
                <a:ext cx="10643315" cy="1200329"/>
              </a:xfrm>
              <a:prstGeom prst="rect">
                <a:avLst/>
              </a:prstGeom>
              <a:blipFill>
                <a:blip r:embed="rId3"/>
                <a:stretch>
                  <a:fillRect l="-859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530B49C7-9AD1-4011-A893-4E0089646E58}"/>
                  </a:ext>
                </a:extLst>
              </p:cNvPr>
              <p:cNvSpPr txBox="1"/>
              <p:nvPr/>
            </p:nvSpPr>
            <p:spPr>
              <a:xfrm>
                <a:off x="914401" y="3811753"/>
                <a:ext cx="10013323" cy="2277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be as defined before.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for any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if and only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0B49C7-9AD1-4011-A893-4E008964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811753"/>
                <a:ext cx="10013323" cy="2277803"/>
              </a:xfrm>
              <a:prstGeom prst="rect">
                <a:avLst/>
              </a:prstGeom>
              <a:blipFill>
                <a:blip r:embed="rId4"/>
                <a:stretch>
                  <a:fillRect l="-913" t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095488" y="3950910"/>
            <a:ext cx="3025423" cy="1852379"/>
            <a:chOff x="8095488" y="3950910"/>
            <a:chExt cx="3025423" cy="1852379"/>
          </a:xfrm>
        </p:grpSpPr>
        <p:sp>
          <p:nvSpPr>
            <p:cNvPr id="2" name="云形标注 1"/>
            <p:cNvSpPr/>
            <p:nvPr/>
          </p:nvSpPr>
          <p:spPr>
            <a:xfrm>
              <a:off x="8095488" y="3950910"/>
              <a:ext cx="2206752" cy="902208"/>
            </a:xfrm>
            <a:prstGeom prst="cloudCallout">
              <a:avLst>
                <a:gd name="adj1" fmla="val 21708"/>
                <a:gd name="adj2" fmla="val 10979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259824" y="5433957"/>
              <a:ext cx="1861087" cy="3693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Descent </a:t>
              </a:r>
              <a:r>
                <a:rPr lang="en-US" altLang="zh-CN" dirty="0" err="1">
                  <a:solidFill>
                    <a:schemeClr val="bg1"/>
                  </a:solidFill>
                </a:rPr>
                <a:t>preperty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11662" y="5991856"/>
                <a:ext cx="3589137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</a:rPr>
                  <a:t>Example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662" y="5991856"/>
                <a:ext cx="3589137" cy="526939"/>
              </a:xfrm>
              <a:prstGeom prst="rect">
                <a:avLst/>
              </a:prstGeom>
              <a:blipFill rotWithShape="0">
                <a:blip r:embed="rId5"/>
                <a:stretch>
                  <a:fillRect l="-1698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A5E8B7-CA09-48F0-9DA5-DA0ED2A6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Analysis of Gradient Methods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="" xmlns:a16="http://schemas.microsoft.com/office/drawing/2014/main" id="{530B49C7-9AD1-4011-A893-4E0089646E58}"/>
                  </a:ext>
                </a:extLst>
              </p:cNvPr>
              <p:cNvSpPr txBox="1"/>
              <p:nvPr/>
            </p:nvSpPr>
            <p:spPr>
              <a:xfrm>
                <a:off x="838199" y="2160798"/>
                <a:ext cx="816111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In the steepest descent algorithm,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0B49C7-9AD1-4011-A893-4E008964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60798"/>
                <a:ext cx="8161117" cy="1384995"/>
              </a:xfrm>
              <a:prstGeom prst="rect">
                <a:avLst/>
              </a:prstGeom>
              <a:blipFill>
                <a:blip r:embed="rId3"/>
                <a:stretch>
                  <a:fillRect l="-1494" t="-3947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530B49C7-9AD1-4011-A893-4E0089646E58}"/>
                  </a:ext>
                </a:extLst>
              </p:cNvPr>
              <p:cNvSpPr txBox="1"/>
              <p:nvPr/>
            </p:nvSpPr>
            <p:spPr>
              <a:xfrm>
                <a:off x="838199" y="3664689"/>
                <a:ext cx="7559234" cy="2052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B0F0"/>
                    </a:solidFill>
                  </a:rPr>
                  <a:t>Theorem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For the fixed-step-size gradient algorithm,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 if and only if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0B49C7-9AD1-4011-A893-4E008964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664689"/>
                <a:ext cx="7559234" cy="2052165"/>
              </a:xfrm>
              <a:prstGeom prst="rect">
                <a:avLst/>
              </a:prstGeom>
              <a:blipFill>
                <a:blip r:embed="rId4"/>
                <a:stretch>
                  <a:fillRect l="-1612" t="-2671" b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38199" y="5835750"/>
                <a:ext cx="7807569" cy="781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Example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+24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835750"/>
                <a:ext cx="7807569" cy="781624"/>
              </a:xfrm>
              <a:prstGeom prst="rect">
                <a:avLst/>
              </a:prstGeom>
              <a:blipFill rotWithShape="0">
                <a:blip r:embed="rId5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015567F8-80BE-4739-8C1E-C7001E969651}"/>
              </a:ext>
            </a:extLst>
          </p:cNvPr>
          <p:cNvSpPr txBox="1"/>
          <p:nvPr/>
        </p:nvSpPr>
        <p:spPr>
          <a:xfrm>
            <a:off x="9693797" y="3467664"/>
            <a:ext cx="194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Special cases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="" xmlns:a16="http://schemas.microsoft.com/office/drawing/2014/main" id="{0C10087F-AD2D-414E-BA4C-4A0D1DAD1056}"/>
              </a:ext>
            </a:extLst>
          </p:cNvPr>
          <p:cNvSpPr/>
          <p:nvPr/>
        </p:nvSpPr>
        <p:spPr>
          <a:xfrm>
            <a:off x="8756248" y="2685327"/>
            <a:ext cx="613458" cy="1927184"/>
          </a:xfrm>
          <a:prstGeom prst="rightBrace">
            <a:avLst>
              <a:gd name="adj1" fmla="val 42295"/>
              <a:gd name="adj2" fmla="val 5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1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花纹</Template>
  <TotalTime>3597</TotalTime>
  <Words>1274</Words>
  <Application>Microsoft Office PowerPoint</Application>
  <PresentationFormat>宽屏</PresentationFormat>
  <Paragraphs>613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等线</vt:lpstr>
      <vt:lpstr>宋体</vt:lpstr>
      <vt:lpstr>Arial</vt:lpstr>
      <vt:lpstr>Calibri</vt:lpstr>
      <vt:lpstr>Calibri Light</vt:lpstr>
      <vt:lpstr>Cambria Math</vt:lpstr>
      <vt:lpstr>Office 主题</vt:lpstr>
      <vt:lpstr>Gradient Methods</vt:lpstr>
      <vt:lpstr>Gradient Methods</vt:lpstr>
      <vt:lpstr>Steepest Descent</vt:lpstr>
      <vt:lpstr>Steepest Descent</vt:lpstr>
      <vt:lpstr>Steepest Descent</vt:lpstr>
      <vt:lpstr>Steepest Descent</vt:lpstr>
      <vt:lpstr>Analysis of Gradient Methods</vt:lpstr>
      <vt:lpstr>Analysis of Gradient Methods</vt:lpstr>
      <vt:lpstr>Analysis of Gradient Methods</vt:lpstr>
      <vt:lpstr>Analysis of Gradient Methods</vt:lpstr>
      <vt:lpstr>Analysis of Gradient Methods</vt:lpstr>
      <vt:lpstr>Analysis of Gradient Methods</vt:lpstr>
      <vt:lpstr>Analysis of Gradient Methods</vt:lpstr>
      <vt:lpstr>Newton’s Method</vt:lpstr>
      <vt:lpstr>Introduction</vt:lpstr>
      <vt:lpstr>Analysis of Newton’s Method</vt:lpstr>
      <vt:lpstr>Convergence of Newton’s Method</vt:lpstr>
      <vt:lpstr>Analysis of Newton’s Method</vt:lpstr>
      <vt:lpstr>Nonlinear Least Squares</vt:lpstr>
      <vt:lpstr>Conjugate Direction Methods</vt:lpstr>
      <vt:lpstr>Introduction</vt:lpstr>
      <vt:lpstr>Introduction</vt:lpstr>
      <vt:lpstr>Conjugate Direction Algorithm</vt:lpstr>
      <vt:lpstr>PowerPoint 演示文稿</vt:lpstr>
      <vt:lpstr>Conjugate Gradient Algorithm</vt:lpstr>
      <vt:lpstr>Conjugate Gradient Algorithm</vt:lpstr>
      <vt:lpstr>Quasi-Newton Methods</vt:lpstr>
      <vt:lpstr>Introduction </vt:lpstr>
      <vt:lpstr>Introduction</vt:lpstr>
      <vt:lpstr>Approximation of the Inverse Hessian</vt:lpstr>
      <vt:lpstr>Rank One Algorithm</vt:lpstr>
      <vt:lpstr>DFP Algorithm</vt:lpstr>
      <vt:lpstr>BFGS Algorithm</vt:lpstr>
      <vt:lpstr>Solving Linear Equations</vt:lpstr>
      <vt:lpstr>Least-Squares Analysis</vt:lpstr>
      <vt:lpstr>Least-Squares Analysis</vt:lpstr>
      <vt:lpstr>Recursive Least-Squares Algorithm </vt:lpstr>
      <vt:lpstr>Linear Equation with Minimum Norm</vt:lpstr>
      <vt:lpstr>Kaczmarz’s Algorithm </vt:lpstr>
      <vt:lpstr>Solving Linear Equations in General </vt:lpstr>
      <vt:lpstr>Pseudoinverse</vt:lpstr>
      <vt:lpstr>Pseudoinverse </vt:lpstr>
      <vt:lpstr>Unconstrained Optimization and Neural Networks</vt:lpstr>
      <vt:lpstr>PowerPoint 演示文稿</vt:lpstr>
      <vt:lpstr>Single-Neuron Training</vt:lpstr>
      <vt:lpstr>Backpropagation Algorithm</vt:lpstr>
      <vt:lpstr>Global Search Algorithms</vt:lpstr>
      <vt:lpstr>Introduction</vt:lpstr>
      <vt:lpstr>Nelder-Mead Simplex Algorithm</vt:lpstr>
      <vt:lpstr>Nelder-Mead Simplex Algorithm</vt:lpstr>
      <vt:lpstr>Nelder-Mead Simplex Algorithm</vt:lpstr>
      <vt:lpstr>Simulated Annealing</vt:lpstr>
      <vt:lpstr>Simulated Annealing</vt:lpstr>
      <vt:lpstr>Particle Swarm Optimization</vt:lpstr>
      <vt:lpstr>Particle Swarm Optimization</vt:lpstr>
      <vt:lpstr>Genetic Algorithms</vt:lpstr>
      <vt:lpstr>Genetic Algorithms</vt:lpstr>
      <vt:lpstr>Genetic Algorithms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Jihong Li</dc:creator>
  <cp:lastModifiedBy>Li Jihong</cp:lastModifiedBy>
  <cp:revision>231</cp:revision>
  <dcterms:created xsi:type="dcterms:W3CDTF">2018-03-05T09:59:06Z</dcterms:created>
  <dcterms:modified xsi:type="dcterms:W3CDTF">2019-04-15T13:18:09Z</dcterms:modified>
</cp:coreProperties>
</file>